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63" r:id="rId6"/>
    <p:sldId id="257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CC54-2427-489A-AD66-3E3E43FAD695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7271-2549-4657-8310-1524450D6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factor is based on the number of times that journals</a:t>
            </a:r>
            <a:r>
              <a:rPr lang="en-US" baseline="0" dirty="0" smtClean="0"/>
              <a:t> articles were cited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7271-2549-4657-8310-1524450D6F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D679-5CE0-4703-BC4A-68E01673D16A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D637-19FB-432E-9B05-8413126F0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Read a Scientific Article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Tips and Suggestions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Page Van Meter, PhD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Department of Zoology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Michigan State University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 smtClean="0"/>
              <a:t>context and background</a:t>
            </a:r>
          </a:p>
          <a:p>
            <a:r>
              <a:rPr lang="en-US" dirty="0" smtClean="0"/>
              <a:t>Sets up aim and goals</a:t>
            </a:r>
          </a:p>
          <a:p>
            <a:r>
              <a:rPr lang="en-US" dirty="0" smtClean="0"/>
              <a:t>What to look for:</a:t>
            </a:r>
          </a:p>
          <a:p>
            <a:pPr lvl="1"/>
            <a:r>
              <a:rPr lang="en-US" dirty="0" smtClean="0"/>
              <a:t>Identify the claim/primary argument</a:t>
            </a:r>
          </a:p>
          <a:p>
            <a:pPr lvl="1"/>
            <a:r>
              <a:rPr lang="en-US" dirty="0" smtClean="0"/>
              <a:t>Asses evidence/background</a:t>
            </a:r>
          </a:p>
          <a:p>
            <a:pPr lvl="1"/>
            <a:r>
              <a:rPr lang="en-US" dirty="0" smtClean="0"/>
              <a:t>Establish vocabulary and acronyms</a:t>
            </a:r>
          </a:p>
          <a:p>
            <a:pPr lvl="2"/>
            <a:r>
              <a:rPr lang="en-US" dirty="0" smtClean="0"/>
              <a:t>D.A.F.T. - Dust and Aerosol Measurement Feasibility Test</a:t>
            </a:r>
          </a:p>
          <a:p>
            <a:pPr lvl="2"/>
            <a:r>
              <a:rPr lang="en-US" dirty="0" smtClean="0"/>
              <a:t>S.N.O.T – Sino-Nasal Outcome Test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get bogged down in the details</a:t>
            </a:r>
          </a:p>
          <a:p>
            <a:r>
              <a:rPr lang="en-US" sz="3600" dirty="0" smtClean="0"/>
              <a:t>Read them one at a time</a:t>
            </a:r>
          </a:p>
          <a:p>
            <a:r>
              <a:rPr lang="en-US" sz="3600" dirty="0" smtClean="0"/>
              <a:t>Reread them together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2500" t="63000" r="20625" b="9000"/>
          <a:stretch>
            <a:fillRect/>
          </a:stretch>
        </p:blipFill>
        <p:spPr bwMode="auto">
          <a:xfrm>
            <a:off x="838200" y="3810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6875" t="44000" r="47500" b="20000"/>
          <a:stretch>
            <a:fillRect/>
          </a:stretch>
        </p:blipFill>
        <p:spPr bwMode="auto">
          <a:xfrm>
            <a:off x="5181600" y="38100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the concluding statements adequately reflect the results of the study?</a:t>
            </a:r>
          </a:p>
          <a:p>
            <a:endParaRPr lang="en-US" dirty="0" smtClean="0"/>
          </a:p>
          <a:p>
            <a:r>
              <a:rPr lang="en-US" dirty="0" smtClean="0"/>
              <a:t>Red flags-Authors spend a lot of time:</a:t>
            </a:r>
          </a:p>
          <a:p>
            <a:pPr lvl="1"/>
            <a:r>
              <a:rPr lang="en-US" dirty="0" smtClean="0"/>
              <a:t>Explaining why they didn’t find what they expected</a:t>
            </a:r>
          </a:p>
          <a:p>
            <a:pPr lvl="1"/>
            <a:r>
              <a:rPr lang="en-US" dirty="0" smtClean="0"/>
              <a:t>Focusing on a result that was not the original intent of the study</a:t>
            </a:r>
          </a:p>
          <a:p>
            <a:pPr lvl="1"/>
            <a:r>
              <a:rPr lang="en-US" dirty="0" smtClean="0"/>
              <a:t>Conclusions don’t quite match the abstract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Leads to prior papers from that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And on that topic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BUT!</a:t>
            </a:r>
          </a:p>
          <a:p>
            <a:endParaRPr lang="en-US" dirty="0" smtClean="0"/>
          </a:p>
          <a:p>
            <a:r>
              <a:rPr lang="en-US" dirty="0" smtClean="0"/>
              <a:t>Should cite others’ research thoroughly!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r="15000" b="17000"/>
          <a:stretch>
            <a:fillRect/>
          </a:stretch>
        </p:blipFill>
        <p:spPr bwMode="auto">
          <a:xfrm>
            <a:off x="762000" y="1143000"/>
            <a:ext cx="7696200" cy="56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Gerbil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Intrauterine position</a:t>
            </a:r>
          </a:p>
          <a:p>
            <a:r>
              <a:rPr lang="en-US" dirty="0" smtClean="0"/>
              <a:t>Ratio of male and female fetuses affects development</a:t>
            </a:r>
          </a:p>
          <a:p>
            <a:r>
              <a:rPr lang="en-US" dirty="0" smtClean="0"/>
              <a:t>2F females</a:t>
            </a:r>
          </a:p>
          <a:p>
            <a:r>
              <a:rPr lang="en-US" dirty="0" smtClean="0"/>
              <a:t>2M females</a:t>
            </a:r>
          </a:p>
          <a:p>
            <a:endParaRPr lang="en-US" dirty="0" smtClean="0"/>
          </a:p>
          <a:p>
            <a:r>
              <a:rPr lang="en-US" smtClean="0"/>
              <a:t>Enjoy!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Name recognition</a:t>
            </a:r>
          </a:p>
          <a:p>
            <a:pPr lvl="1"/>
            <a:r>
              <a:rPr lang="en-US" sz="3200" dirty="0" smtClean="0"/>
              <a:t>Science</a:t>
            </a:r>
          </a:p>
          <a:p>
            <a:pPr lvl="1"/>
            <a:r>
              <a:rPr lang="en-US" sz="3200" dirty="0" smtClean="0"/>
              <a:t>Nature</a:t>
            </a:r>
          </a:p>
          <a:p>
            <a:pPr lvl="1"/>
            <a:r>
              <a:rPr lang="en-US" sz="3200" dirty="0" smtClean="0"/>
              <a:t>Applied Clay Science</a:t>
            </a:r>
          </a:p>
          <a:p>
            <a:r>
              <a:rPr lang="en-US" sz="3600" dirty="0" smtClean="0"/>
              <a:t>Impact factor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79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41837"/>
            <a:ext cx="82296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			28.103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Nature 			31.434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Clay Science 	2.005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42000" r="63125" b="21000"/>
          <a:stretch>
            <a:fillRect/>
          </a:stretch>
        </p:blipFill>
        <p:spPr bwMode="auto">
          <a:xfrm>
            <a:off x="5791200" y="15240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</a:t>
            </a:r>
          </a:p>
          <a:p>
            <a:r>
              <a:rPr lang="en-US" sz="4000" dirty="0" smtClean="0"/>
              <a:t>Your local librarian</a:t>
            </a:r>
          </a:p>
          <a:p>
            <a:r>
              <a:rPr lang="en-US" sz="4000" dirty="0" smtClean="0"/>
              <a:t>Your friend who still has access to an institutional license</a:t>
            </a:r>
          </a:p>
          <a:p>
            <a:r>
              <a:rPr lang="en-US" sz="4000" dirty="0" err="1" smtClean="0"/>
              <a:t>Pubmed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Your local librarian</a:t>
            </a:r>
          </a:p>
          <a:p>
            <a:r>
              <a:rPr lang="en-US" dirty="0" smtClean="0"/>
              <a:t>Your friend who still has access to an institutional </a:t>
            </a:r>
            <a:r>
              <a:rPr lang="en-US" dirty="0" err="1" smtClean="0"/>
              <a:t>liscence</a:t>
            </a:r>
            <a:endParaRPr lang="en-US" dirty="0" smtClean="0"/>
          </a:p>
          <a:p>
            <a:r>
              <a:rPr lang="en-US" dirty="0" err="1" smtClean="0"/>
              <a:t>Pubmed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000" r="23750" b="37000"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Your local librarian</a:t>
            </a:r>
          </a:p>
          <a:p>
            <a:r>
              <a:rPr lang="en-US" dirty="0" smtClean="0"/>
              <a:t>Your friend who still has access to an institutional </a:t>
            </a:r>
            <a:r>
              <a:rPr lang="en-US" dirty="0" err="1" smtClean="0"/>
              <a:t>liscence</a:t>
            </a:r>
            <a:endParaRPr lang="en-US" dirty="0" smtClean="0"/>
          </a:p>
          <a:p>
            <a:r>
              <a:rPr lang="en-US" dirty="0" err="1" smtClean="0"/>
              <a:t>Pubmed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000" r="23125" b="26000"/>
          <a:stretch>
            <a:fillRect/>
          </a:stretch>
        </p:blipFill>
        <p:spPr bwMode="auto">
          <a:xfrm>
            <a:off x="0" y="1447800"/>
            <a:ext cx="9144000" cy="53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Order</a:t>
            </a:r>
            <a:endParaRPr lang="en-US" dirty="0"/>
          </a:p>
        </p:txBody>
      </p:sp>
      <p:pic>
        <p:nvPicPr>
          <p:cNvPr id="4" name="Content Placeholder 3" descr="Piled Higher and Dee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593138" cy="4296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Order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5000" r="6250" b="18000"/>
          <a:stretch>
            <a:fillRect/>
          </a:stretch>
        </p:blipFill>
        <p:spPr bwMode="auto">
          <a:xfrm>
            <a:off x="76200" y="1905000"/>
            <a:ext cx="89154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Abstract</a:t>
            </a:r>
          </a:p>
          <a:p>
            <a:pPr algn="ctr">
              <a:buNone/>
            </a:pPr>
            <a:r>
              <a:rPr lang="en-US" sz="4000" dirty="0" smtClean="0"/>
              <a:t>Introduction</a:t>
            </a:r>
          </a:p>
          <a:p>
            <a:pPr algn="ctr">
              <a:buNone/>
            </a:pPr>
            <a:r>
              <a:rPr lang="en-US" sz="4000" dirty="0" smtClean="0"/>
              <a:t>Methods &amp; Results</a:t>
            </a:r>
          </a:p>
          <a:p>
            <a:pPr algn="ctr">
              <a:buNone/>
            </a:pPr>
            <a:r>
              <a:rPr lang="en-US" sz="4000" dirty="0" smtClean="0"/>
              <a:t>Discussion</a:t>
            </a:r>
          </a:p>
          <a:p>
            <a:pPr algn="ctr">
              <a:buNone/>
            </a:pPr>
            <a:r>
              <a:rPr lang="en-US" sz="4000" dirty="0" smtClean="0"/>
              <a:t>References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SHOULD YOU READ THE WHOLE PAPER?</a:t>
            </a:r>
          </a:p>
          <a:p>
            <a:r>
              <a:rPr lang="en-US" dirty="0" smtClean="0"/>
              <a:t>Mini paper</a:t>
            </a:r>
          </a:p>
          <a:p>
            <a:pPr lvl="1"/>
            <a:r>
              <a:rPr lang="en-US" dirty="0" smtClean="0"/>
              <a:t>Background 1-2 sentences</a:t>
            </a:r>
          </a:p>
          <a:p>
            <a:pPr lvl="1"/>
            <a:r>
              <a:rPr lang="en-US" dirty="0" smtClean="0"/>
              <a:t>Methods 1-2 sentences</a:t>
            </a:r>
          </a:p>
          <a:p>
            <a:pPr lvl="1"/>
            <a:r>
              <a:rPr lang="en-US" dirty="0" smtClean="0"/>
              <a:t>Results 2-3 sentences, rarely stats</a:t>
            </a:r>
          </a:p>
          <a:p>
            <a:pPr lvl="1"/>
            <a:r>
              <a:rPr lang="en-US" dirty="0" smtClean="0"/>
              <a:t>Conclusion 1 sentence</a:t>
            </a:r>
          </a:p>
          <a:p>
            <a:pPr lvl="1"/>
            <a:r>
              <a:rPr lang="en-US" dirty="0" smtClean="0"/>
              <a:t>Ramifications 1 sentence</a:t>
            </a:r>
          </a:p>
          <a:p>
            <a:r>
              <a:rPr lang="en-US" dirty="0" smtClean="0"/>
              <a:t>Over simplified, uninformative for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C000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292</Words>
  <Application>Microsoft Office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Read a Scientific Article</vt:lpstr>
      <vt:lpstr>Journal</vt:lpstr>
      <vt:lpstr>Finding Articles</vt:lpstr>
      <vt:lpstr>Finding Articles</vt:lpstr>
      <vt:lpstr>Finding Articles</vt:lpstr>
      <vt:lpstr>Author Order</vt:lpstr>
      <vt:lpstr>Author Order</vt:lpstr>
      <vt:lpstr>The Pieces</vt:lpstr>
      <vt:lpstr>Abstract</vt:lpstr>
      <vt:lpstr>Introduction</vt:lpstr>
      <vt:lpstr>Methods and Results</vt:lpstr>
      <vt:lpstr>Discussion</vt:lpstr>
      <vt:lpstr>References</vt:lpstr>
      <vt:lpstr>Cited By:</vt:lpstr>
      <vt:lpstr>Gerbil Article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a Scientific Article</dc:title>
  <dc:creator>Page E. Van Meter</dc:creator>
  <cp:lastModifiedBy>Page E. Van Meter</cp:lastModifiedBy>
  <cp:revision>42</cp:revision>
  <dcterms:created xsi:type="dcterms:W3CDTF">2009-12-02T09:17:37Z</dcterms:created>
  <dcterms:modified xsi:type="dcterms:W3CDTF">2009-12-06T18:11:34Z</dcterms:modified>
</cp:coreProperties>
</file>