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2"/>
  </p:notesMasterIdLst>
  <p:handoutMasterIdLst>
    <p:handoutMasterId r:id="rId13"/>
  </p:handoutMasterIdLst>
  <p:sldIdLst>
    <p:sldId id="256" r:id="rId2"/>
    <p:sldId id="263" r:id="rId3"/>
    <p:sldId id="266" r:id="rId4"/>
    <p:sldId id="267" r:id="rId5"/>
    <p:sldId id="268" r:id="rId6"/>
    <p:sldId id="269" r:id="rId7"/>
    <p:sldId id="271" r:id="rId8"/>
    <p:sldId id="270" r:id="rId9"/>
    <p:sldId id="272" r:id="rId10"/>
    <p:sldId id="273"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901" autoAdjust="0"/>
  </p:normalViewPr>
  <p:slideViewPr>
    <p:cSldViewPr>
      <p:cViewPr>
        <p:scale>
          <a:sx n="47" d="100"/>
          <a:sy n="47" d="100"/>
        </p:scale>
        <p:origin x="-1176" y="-1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6BDAE5-F61A-454D-85F0-CE45790FE41E}" type="doc">
      <dgm:prSet loTypeId="urn:microsoft.com/office/officeart/2005/8/layout/arrow5" loCatId="relationship" qsTypeId="urn:microsoft.com/office/officeart/2005/8/quickstyle/3d2" qsCatId="3D" csTypeId="urn:microsoft.com/office/officeart/2005/8/colors/accent0_3" csCatId="mainScheme" phldr="1"/>
      <dgm:spPr/>
    </dgm:pt>
    <dgm:pt modelId="{E9109A05-0E66-4C04-97B9-5AF9C1EE26D1}">
      <dgm:prSet phldrT="[Text]"/>
      <dgm:spPr/>
      <dgm:t>
        <a:bodyPr/>
        <a:lstStyle/>
        <a:p>
          <a:r>
            <a:rPr lang="en-US" dirty="0" smtClean="0"/>
            <a:t>Random Assignment</a:t>
          </a:r>
          <a:endParaRPr lang="en-US" dirty="0"/>
        </a:p>
      </dgm:t>
    </dgm:pt>
    <dgm:pt modelId="{A68EEDFB-053C-4276-9CD5-67EFC968CA0B}" type="parTrans" cxnId="{F0B1EA2D-BAAA-406B-9915-150013B1A3A3}">
      <dgm:prSet/>
      <dgm:spPr/>
      <dgm:t>
        <a:bodyPr/>
        <a:lstStyle/>
        <a:p>
          <a:endParaRPr lang="en-US"/>
        </a:p>
      </dgm:t>
    </dgm:pt>
    <dgm:pt modelId="{EA557ABD-3B69-415B-BD2E-838D4A243A53}" type="sibTrans" cxnId="{F0B1EA2D-BAAA-406B-9915-150013B1A3A3}">
      <dgm:prSet/>
      <dgm:spPr/>
      <dgm:t>
        <a:bodyPr/>
        <a:lstStyle/>
        <a:p>
          <a:endParaRPr lang="en-US"/>
        </a:p>
      </dgm:t>
    </dgm:pt>
    <dgm:pt modelId="{89B2F653-5200-4E4D-9C58-9D68D0A96523}">
      <dgm:prSet phldrT="[Text]"/>
      <dgm:spPr/>
      <dgm:t>
        <a:bodyPr/>
        <a:lstStyle/>
        <a:p>
          <a:r>
            <a:rPr lang="en-US" dirty="0" smtClean="0"/>
            <a:t>Control</a:t>
          </a:r>
          <a:endParaRPr lang="en-US" dirty="0"/>
        </a:p>
      </dgm:t>
    </dgm:pt>
    <dgm:pt modelId="{0E380EE4-A155-4EBB-89B6-B86A75FF8EBE}" type="parTrans" cxnId="{AA7A65C2-8A05-48BB-9E70-7D2F518E3ACD}">
      <dgm:prSet/>
      <dgm:spPr/>
      <dgm:t>
        <a:bodyPr/>
        <a:lstStyle/>
        <a:p>
          <a:endParaRPr lang="en-US"/>
        </a:p>
      </dgm:t>
    </dgm:pt>
    <dgm:pt modelId="{FA412429-3DBF-41A3-826E-89852708E2B7}" type="sibTrans" cxnId="{AA7A65C2-8A05-48BB-9E70-7D2F518E3ACD}">
      <dgm:prSet/>
      <dgm:spPr/>
      <dgm:t>
        <a:bodyPr/>
        <a:lstStyle/>
        <a:p>
          <a:endParaRPr lang="en-US"/>
        </a:p>
      </dgm:t>
    </dgm:pt>
    <dgm:pt modelId="{305BE355-A7B9-4267-BE6E-300481888C08}">
      <dgm:prSet phldrT="[Text]"/>
      <dgm:spPr/>
      <dgm:t>
        <a:bodyPr/>
        <a:lstStyle/>
        <a:p>
          <a:r>
            <a:rPr lang="en-US" dirty="0" smtClean="0"/>
            <a:t>Manipulation</a:t>
          </a:r>
          <a:endParaRPr lang="en-US" dirty="0"/>
        </a:p>
      </dgm:t>
    </dgm:pt>
    <dgm:pt modelId="{E782773D-DA2C-4952-8BB0-44928DCFB5F2}" type="parTrans" cxnId="{DA6984FE-11C2-4E9B-B6E5-9FF81E2E76BC}">
      <dgm:prSet/>
      <dgm:spPr/>
      <dgm:t>
        <a:bodyPr/>
        <a:lstStyle/>
        <a:p>
          <a:endParaRPr lang="en-US"/>
        </a:p>
      </dgm:t>
    </dgm:pt>
    <dgm:pt modelId="{7D655643-D2DF-426A-B974-67543E8E88B2}" type="sibTrans" cxnId="{DA6984FE-11C2-4E9B-B6E5-9FF81E2E76BC}">
      <dgm:prSet/>
      <dgm:spPr/>
      <dgm:t>
        <a:bodyPr/>
        <a:lstStyle/>
        <a:p>
          <a:endParaRPr lang="en-US"/>
        </a:p>
      </dgm:t>
    </dgm:pt>
    <dgm:pt modelId="{E6D20A8E-2B1D-4754-9419-A3B71CC1D4D8}" type="pres">
      <dgm:prSet presAssocID="{4D6BDAE5-F61A-454D-85F0-CE45790FE41E}" presName="diagram" presStyleCnt="0">
        <dgm:presLayoutVars>
          <dgm:dir/>
          <dgm:resizeHandles val="exact"/>
        </dgm:presLayoutVars>
      </dgm:prSet>
      <dgm:spPr/>
    </dgm:pt>
    <dgm:pt modelId="{0A5A37B1-92B0-428F-ACC0-81A1625DBCAC}" type="pres">
      <dgm:prSet presAssocID="{E9109A05-0E66-4C04-97B9-5AF9C1EE26D1}" presName="arrow" presStyleLbl="node1" presStyleIdx="0" presStyleCnt="3" custRadScaleRad="113311" custRadScaleInc="1806">
        <dgm:presLayoutVars>
          <dgm:bulletEnabled val="1"/>
        </dgm:presLayoutVars>
      </dgm:prSet>
      <dgm:spPr/>
      <dgm:t>
        <a:bodyPr/>
        <a:lstStyle/>
        <a:p>
          <a:endParaRPr lang="en-US"/>
        </a:p>
      </dgm:t>
    </dgm:pt>
    <dgm:pt modelId="{FC522985-FFCB-4578-B5AF-C91CC1D9517B}" type="pres">
      <dgm:prSet presAssocID="{89B2F653-5200-4E4D-9C58-9D68D0A96523}" presName="arrow" presStyleLbl="node1" presStyleIdx="1" presStyleCnt="3" custAng="46606" custScaleY="88570" custRadScaleRad="141896" custRadScaleInc="-9848">
        <dgm:presLayoutVars>
          <dgm:bulletEnabled val="1"/>
        </dgm:presLayoutVars>
      </dgm:prSet>
      <dgm:spPr/>
      <dgm:t>
        <a:bodyPr/>
        <a:lstStyle/>
        <a:p>
          <a:endParaRPr lang="en-US"/>
        </a:p>
      </dgm:t>
    </dgm:pt>
    <dgm:pt modelId="{E3BE75B3-AD7C-4E5C-B5A1-787C065FF838}" type="pres">
      <dgm:prSet presAssocID="{305BE355-A7B9-4267-BE6E-300481888C08}" presName="arrow" presStyleLbl="node1" presStyleIdx="2" presStyleCnt="3" custRadScaleRad="133177" custRadScaleInc="10334">
        <dgm:presLayoutVars>
          <dgm:bulletEnabled val="1"/>
        </dgm:presLayoutVars>
      </dgm:prSet>
      <dgm:spPr/>
      <dgm:t>
        <a:bodyPr/>
        <a:lstStyle/>
        <a:p>
          <a:endParaRPr lang="en-US"/>
        </a:p>
      </dgm:t>
    </dgm:pt>
  </dgm:ptLst>
  <dgm:cxnLst>
    <dgm:cxn modelId="{F0B1EA2D-BAAA-406B-9915-150013B1A3A3}" srcId="{4D6BDAE5-F61A-454D-85F0-CE45790FE41E}" destId="{E9109A05-0E66-4C04-97B9-5AF9C1EE26D1}" srcOrd="0" destOrd="0" parTransId="{A68EEDFB-053C-4276-9CD5-67EFC968CA0B}" sibTransId="{EA557ABD-3B69-415B-BD2E-838D4A243A53}"/>
    <dgm:cxn modelId="{45206969-3AED-4E3E-AB5D-65DBD1BEAC62}" type="presOf" srcId="{4D6BDAE5-F61A-454D-85F0-CE45790FE41E}" destId="{E6D20A8E-2B1D-4754-9419-A3B71CC1D4D8}" srcOrd="0" destOrd="0" presId="urn:microsoft.com/office/officeart/2005/8/layout/arrow5"/>
    <dgm:cxn modelId="{2B8DE768-1994-4C22-B122-91D7EAF3F7EF}" type="presOf" srcId="{89B2F653-5200-4E4D-9C58-9D68D0A96523}" destId="{FC522985-FFCB-4578-B5AF-C91CC1D9517B}" srcOrd="0" destOrd="0" presId="urn:microsoft.com/office/officeart/2005/8/layout/arrow5"/>
    <dgm:cxn modelId="{15D53732-3076-43F3-945C-7EB7D94F40FD}" type="presOf" srcId="{E9109A05-0E66-4C04-97B9-5AF9C1EE26D1}" destId="{0A5A37B1-92B0-428F-ACC0-81A1625DBCAC}" srcOrd="0" destOrd="0" presId="urn:microsoft.com/office/officeart/2005/8/layout/arrow5"/>
    <dgm:cxn modelId="{AA7A65C2-8A05-48BB-9E70-7D2F518E3ACD}" srcId="{4D6BDAE5-F61A-454D-85F0-CE45790FE41E}" destId="{89B2F653-5200-4E4D-9C58-9D68D0A96523}" srcOrd="1" destOrd="0" parTransId="{0E380EE4-A155-4EBB-89B6-B86A75FF8EBE}" sibTransId="{FA412429-3DBF-41A3-826E-89852708E2B7}"/>
    <dgm:cxn modelId="{D4E82AEF-6C93-448A-8266-85B55FE2FBDE}" type="presOf" srcId="{305BE355-A7B9-4267-BE6E-300481888C08}" destId="{E3BE75B3-AD7C-4E5C-B5A1-787C065FF838}" srcOrd="0" destOrd="0" presId="urn:microsoft.com/office/officeart/2005/8/layout/arrow5"/>
    <dgm:cxn modelId="{DA6984FE-11C2-4E9B-B6E5-9FF81E2E76BC}" srcId="{4D6BDAE5-F61A-454D-85F0-CE45790FE41E}" destId="{305BE355-A7B9-4267-BE6E-300481888C08}" srcOrd="2" destOrd="0" parTransId="{E782773D-DA2C-4952-8BB0-44928DCFB5F2}" sibTransId="{7D655643-D2DF-426A-B974-67543E8E88B2}"/>
    <dgm:cxn modelId="{83C1114A-65FF-4580-9272-872D6755C119}" type="presParOf" srcId="{E6D20A8E-2B1D-4754-9419-A3B71CC1D4D8}" destId="{0A5A37B1-92B0-428F-ACC0-81A1625DBCAC}" srcOrd="0" destOrd="0" presId="urn:microsoft.com/office/officeart/2005/8/layout/arrow5"/>
    <dgm:cxn modelId="{4AE4AB32-402D-453C-B052-22D42E9620FF}" type="presParOf" srcId="{E6D20A8E-2B1D-4754-9419-A3B71CC1D4D8}" destId="{FC522985-FFCB-4578-B5AF-C91CC1D9517B}" srcOrd="1" destOrd="0" presId="urn:microsoft.com/office/officeart/2005/8/layout/arrow5"/>
    <dgm:cxn modelId="{A6477DCB-FDD8-46CB-96B7-36667E6ACBEB}" type="presParOf" srcId="{E6D20A8E-2B1D-4754-9419-A3B71CC1D4D8}" destId="{E3BE75B3-AD7C-4E5C-B5A1-787C065FF838}" srcOrd="2" destOrd="0" presId="urn:microsoft.com/office/officeart/2005/8/layout/arrow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AC10EC-81DD-438F-84F7-8499555DDD19}" type="doc">
      <dgm:prSet loTypeId="urn:microsoft.com/office/officeart/2005/8/layout/radial2" loCatId="relationship" qsTypeId="urn:microsoft.com/office/officeart/2005/8/quickstyle/3d1" qsCatId="3D" csTypeId="urn:microsoft.com/office/officeart/2005/8/colors/accent2_4" csCatId="accent2" phldr="1"/>
      <dgm:spPr/>
      <dgm:t>
        <a:bodyPr/>
        <a:lstStyle/>
        <a:p>
          <a:endParaRPr lang="en-US"/>
        </a:p>
      </dgm:t>
    </dgm:pt>
    <dgm:pt modelId="{7E0D82B0-A4CE-4D4F-B8CD-6E2A9D49352F}">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Treatment Group</a:t>
          </a:r>
          <a:endParaRPr lang="en-US" dirty="0"/>
        </a:p>
      </dgm:t>
    </dgm:pt>
    <dgm:pt modelId="{2808ACCD-520E-433F-B108-8914485E86B0}" type="parTrans" cxnId="{36A88DB7-4A27-4267-A12F-B264F073E693}">
      <dgm:prSet/>
      <dgm:spPr/>
      <dgm:t>
        <a:bodyPr/>
        <a:lstStyle/>
        <a:p>
          <a:endParaRPr lang="en-US"/>
        </a:p>
      </dgm:t>
    </dgm:pt>
    <dgm:pt modelId="{BD1D2BD1-3F65-4BB5-8FA9-8FBA05E83230}" type="sibTrans" cxnId="{36A88DB7-4A27-4267-A12F-B264F073E693}">
      <dgm:prSet/>
      <dgm:spPr/>
      <dgm:t>
        <a:bodyPr/>
        <a:lstStyle/>
        <a:p>
          <a:endParaRPr lang="en-US"/>
        </a:p>
      </dgm:t>
    </dgm:pt>
    <dgm:pt modelId="{460C35C3-671D-4CB7-8818-ED8335E646DE}">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Control Group</a:t>
          </a:r>
          <a:endParaRPr lang="en-US" dirty="0"/>
        </a:p>
      </dgm:t>
    </dgm:pt>
    <dgm:pt modelId="{DFEBF343-BBBD-418E-A74C-96D02B76A9B5}" type="parTrans" cxnId="{818CA3B9-55EB-4A15-AB0C-89BE998B1E31}">
      <dgm:prSet/>
      <dgm:spPr/>
      <dgm:t>
        <a:bodyPr/>
        <a:lstStyle/>
        <a:p>
          <a:endParaRPr lang="en-US"/>
        </a:p>
      </dgm:t>
    </dgm:pt>
    <dgm:pt modelId="{EE19F519-9E69-4ABE-BF70-860F23B0DA4F}" type="sibTrans" cxnId="{818CA3B9-55EB-4A15-AB0C-89BE998B1E31}">
      <dgm:prSet/>
      <dgm:spPr/>
      <dgm:t>
        <a:bodyPr/>
        <a:lstStyle/>
        <a:p>
          <a:endParaRPr lang="en-US"/>
        </a:p>
      </dgm:t>
    </dgm:pt>
    <dgm:pt modelId="{67E997C6-DF30-4B12-88A5-43F779F6C4A1}" type="pres">
      <dgm:prSet presAssocID="{88AC10EC-81DD-438F-84F7-8499555DDD19}" presName="composite" presStyleCnt="0">
        <dgm:presLayoutVars>
          <dgm:chMax val="5"/>
          <dgm:dir/>
          <dgm:animLvl val="ctr"/>
          <dgm:resizeHandles val="exact"/>
        </dgm:presLayoutVars>
      </dgm:prSet>
      <dgm:spPr/>
      <dgm:t>
        <a:bodyPr/>
        <a:lstStyle/>
        <a:p>
          <a:endParaRPr lang="en-US"/>
        </a:p>
      </dgm:t>
    </dgm:pt>
    <dgm:pt modelId="{1F930071-A864-4B62-BE04-9DCCEABD1334}" type="pres">
      <dgm:prSet presAssocID="{88AC10EC-81DD-438F-84F7-8499555DDD19}" presName="cycle" presStyleCnt="0"/>
      <dgm:spPr/>
    </dgm:pt>
    <dgm:pt modelId="{C1DEE5C0-7579-43BB-9360-7BE633681869}" type="pres">
      <dgm:prSet presAssocID="{88AC10EC-81DD-438F-84F7-8499555DDD19}" presName="centerShape" presStyleCnt="0"/>
      <dgm:spPr/>
    </dgm:pt>
    <dgm:pt modelId="{7DFE4669-D14E-4EAB-893C-7C1ADBFDB606}" type="pres">
      <dgm:prSet presAssocID="{88AC10EC-81DD-438F-84F7-8499555DDD19}" presName="connSite" presStyleLbl="node1" presStyleIdx="0" presStyleCnt="3"/>
      <dgm:spPr/>
    </dgm:pt>
    <dgm:pt modelId="{BA2F2355-EA19-4477-A455-789DD2AB383A}" type="pres">
      <dgm:prSet presAssocID="{88AC10EC-81DD-438F-84F7-8499555DDD19}" presName="visible" presStyleLbl="node1" presStyleIdx="0" presStyleCnt="3" custScaleX="103597" custScaleY="109173" custLinFactNeighborX="-1546" custLinFactNeighborY="-1114"/>
      <dgm:spPr>
        <a:blipFill rotWithShape="0">
          <a:blip xmlns:r="http://schemas.openxmlformats.org/officeDocument/2006/relationships" r:embed="rId1"/>
          <a:stretch>
            <a:fillRect/>
          </a:stretch>
        </a:blipFill>
      </dgm:spPr>
    </dgm:pt>
    <dgm:pt modelId="{78E3DF3C-5E5E-412C-930F-C855B3921B35}" type="pres">
      <dgm:prSet presAssocID="{2808ACCD-520E-433F-B108-8914485E86B0}" presName="Name25" presStyleLbl="parChTrans1D1" presStyleIdx="0" presStyleCnt="2"/>
      <dgm:spPr/>
      <dgm:t>
        <a:bodyPr/>
        <a:lstStyle/>
        <a:p>
          <a:endParaRPr lang="en-US"/>
        </a:p>
      </dgm:t>
    </dgm:pt>
    <dgm:pt modelId="{05570A15-8CD4-4AC6-8E5C-EC9F1DEED609}" type="pres">
      <dgm:prSet presAssocID="{7E0D82B0-A4CE-4D4F-B8CD-6E2A9D49352F}" presName="node" presStyleCnt="0"/>
      <dgm:spPr/>
    </dgm:pt>
    <dgm:pt modelId="{F22DDDA7-CC1F-4744-BD07-F5605461DBB0}" type="pres">
      <dgm:prSet presAssocID="{7E0D82B0-A4CE-4D4F-B8CD-6E2A9D49352F}" presName="parentNode" presStyleLbl="node1" presStyleIdx="1" presStyleCnt="3" custLinFactNeighborX="-1565" custLinFactNeighborY="7529">
        <dgm:presLayoutVars>
          <dgm:chMax val="1"/>
          <dgm:bulletEnabled val="1"/>
        </dgm:presLayoutVars>
      </dgm:prSet>
      <dgm:spPr/>
      <dgm:t>
        <a:bodyPr/>
        <a:lstStyle/>
        <a:p>
          <a:endParaRPr lang="en-US"/>
        </a:p>
      </dgm:t>
    </dgm:pt>
    <dgm:pt modelId="{0A7CE23A-E862-4168-B0F4-9BD05984F62B}" type="pres">
      <dgm:prSet presAssocID="{7E0D82B0-A4CE-4D4F-B8CD-6E2A9D49352F}" presName="childNode" presStyleLbl="revTx" presStyleIdx="0" presStyleCnt="0">
        <dgm:presLayoutVars>
          <dgm:bulletEnabled val="1"/>
        </dgm:presLayoutVars>
      </dgm:prSet>
      <dgm:spPr/>
      <dgm:t>
        <a:bodyPr/>
        <a:lstStyle/>
        <a:p>
          <a:endParaRPr lang="en-US"/>
        </a:p>
      </dgm:t>
    </dgm:pt>
    <dgm:pt modelId="{CBB483C0-854F-4555-BD56-A6A769AABA3E}" type="pres">
      <dgm:prSet presAssocID="{DFEBF343-BBBD-418E-A74C-96D02B76A9B5}" presName="Name25" presStyleLbl="parChTrans1D1" presStyleIdx="1" presStyleCnt="2"/>
      <dgm:spPr/>
      <dgm:t>
        <a:bodyPr/>
        <a:lstStyle/>
        <a:p>
          <a:endParaRPr lang="en-US"/>
        </a:p>
      </dgm:t>
    </dgm:pt>
    <dgm:pt modelId="{85492D4F-5E27-4469-AA8D-3C39FE0D8567}" type="pres">
      <dgm:prSet presAssocID="{460C35C3-671D-4CB7-8818-ED8335E646DE}" presName="node" presStyleCnt="0"/>
      <dgm:spPr/>
    </dgm:pt>
    <dgm:pt modelId="{3EF5C33F-B06B-4FAA-9F06-9769C0A6783A}" type="pres">
      <dgm:prSet presAssocID="{460C35C3-671D-4CB7-8818-ED8335E646DE}" presName="parentNode" presStyleLbl="node1" presStyleIdx="2" presStyleCnt="3">
        <dgm:presLayoutVars>
          <dgm:chMax val="1"/>
          <dgm:bulletEnabled val="1"/>
        </dgm:presLayoutVars>
      </dgm:prSet>
      <dgm:spPr/>
      <dgm:t>
        <a:bodyPr/>
        <a:lstStyle/>
        <a:p>
          <a:endParaRPr lang="en-US"/>
        </a:p>
      </dgm:t>
    </dgm:pt>
    <dgm:pt modelId="{6F88058A-121A-4283-BCBC-3789B6B0682D}" type="pres">
      <dgm:prSet presAssocID="{460C35C3-671D-4CB7-8818-ED8335E646DE}" presName="childNode" presStyleLbl="revTx" presStyleIdx="0" presStyleCnt="0">
        <dgm:presLayoutVars>
          <dgm:bulletEnabled val="1"/>
        </dgm:presLayoutVars>
      </dgm:prSet>
      <dgm:spPr/>
      <dgm:t>
        <a:bodyPr/>
        <a:lstStyle/>
        <a:p>
          <a:endParaRPr lang="en-US"/>
        </a:p>
      </dgm:t>
    </dgm:pt>
  </dgm:ptLst>
  <dgm:cxnLst>
    <dgm:cxn modelId="{A12C996F-5AAE-4BA3-A496-F839B784F9B4}" type="presOf" srcId="{460C35C3-671D-4CB7-8818-ED8335E646DE}" destId="{3EF5C33F-B06B-4FAA-9F06-9769C0A6783A}" srcOrd="0" destOrd="0" presId="urn:microsoft.com/office/officeart/2005/8/layout/radial2"/>
    <dgm:cxn modelId="{10DF0EC2-12D4-47E4-B1D4-004043D9F579}" type="presOf" srcId="{88AC10EC-81DD-438F-84F7-8499555DDD19}" destId="{67E997C6-DF30-4B12-88A5-43F779F6C4A1}" srcOrd="0" destOrd="0" presId="urn:microsoft.com/office/officeart/2005/8/layout/radial2"/>
    <dgm:cxn modelId="{EB85AF81-0823-44AA-8D72-F731B529C9A8}" type="presOf" srcId="{2808ACCD-520E-433F-B108-8914485E86B0}" destId="{78E3DF3C-5E5E-412C-930F-C855B3921B35}" srcOrd="0" destOrd="0" presId="urn:microsoft.com/office/officeart/2005/8/layout/radial2"/>
    <dgm:cxn modelId="{C7D997D2-D9F8-4372-8F56-90BDA41865F5}" type="presOf" srcId="{DFEBF343-BBBD-418E-A74C-96D02B76A9B5}" destId="{CBB483C0-854F-4555-BD56-A6A769AABA3E}" srcOrd="0" destOrd="0" presId="urn:microsoft.com/office/officeart/2005/8/layout/radial2"/>
    <dgm:cxn modelId="{14D51E9B-230D-42C8-931F-9B57F1D9FF16}" type="presOf" srcId="{7E0D82B0-A4CE-4D4F-B8CD-6E2A9D49352F}" destId="{F22DDDA7-CC1F-4744-BD07-F5605461DBB0}" srcOrd="0" destOrd="0" presId="urn:microsoft.com/office/officeart/2005/8/layout/radial2"/>
    <dgm:cxn modelId="{36A88DB7-4A27-4267-A12F-B264F073E693}" srcId="{88AC10EC-81DD-438F-84F7-8499555DDD19}" destId="{7E0D82B0-A4CE-4D4F-B8CD-6E2A9D49352F}" srcOrd="0" destOrd="0" parTransId="{2808ACCD-520E-433F-B108-8914485E86B0}" sibTransId="{BD1D2BD1-3F65-4BB5-8FA9-8FBA05E83230}"/>
    <dgm:cxn modelId="{818CA3B9-55EB-4A15-AB0C-89BE998B1E31}" srcId="{88AC10EC-81DD-438F-84F7-8499555DDD19}" destId="{460C35C3-671D-4CB7-8818-ED8335E646DE}" srcOrd="1" destOrd="0" parTransId="{DFEBF343-BBBD-418E-A74C-96D02B76A9B5}" sibTransId="{EE19F519-9E69-4ABE-BF70-860F23B0DA4F}"/>
    <dgm:cxn modelId="{CA4B0F69-FA8E-4B82-BFDB-4AEF5F2E2020}" type="presParOf" srcId="{67E997C6-DF30-4B12-88A5-43F779F6C4A1}" destId="{1F930071-A864-4B62-BE04-9DCCEABD1334}" srcOrd="0" destOrd="0" presId="urn:microsoft.com/office/officeart/2005/8/layout/radial2"/>
    <dgm:cxn modelId="{2E7D133C-5526-4966-BD28-B17708DAC9DD}" type="presParOf" srcId="{1F930071-A864-4B62-BE04-9DCCEABD1334}" destId="{C1DEE5C0-7579-43BB-9360-7BE633681869}" srcOrd="0" destOrd="0" presId="urn:microsoft.com/office/officeart/2005/8/layout/radial2"/>
    <dgm:cxn modelId="{619F6EFB-D305-43C2-A8CC-E28F2322E872}" type="presParOf" srcId="{C1DEE5C0-7579-43BB-9360-7BE633681869}" destId="{7DFE4669-D14E-4EAB-893C-7C1ADBFDB606}" srcOrd="0" destOrd="0" presId="urn:microsoft.com/office/officeart/2005/8/layout/radial2"/>
    <dgm:cxn modelId="{A787AB04-9C33-42A0-98C4-ACFA3000259D}" type="presParOf" srcId="{C1DEE5C0-7579-43BB-9360-7BE633681869}" destId="{BA2F2355-EA19-4477-A455-789DD2AB383A}" srcOrd="1" destOrd="0" presId="urn:microsoft.com/office/officeart/2005/8/layout/radial2"/>
    <dgm:cxn modelId="{3D0BC27B-7A66-477B-9278-C24D5FAA5238}" type="presParOf" srcId="{1F930071-A864-4B62-BE04-9DCCEABD1334}" destId="{78E3DF3C-5E5E-412C-930F-C855B3921B35}" srcOrd="1" destOrd="0" presId="urn:microsoft.com/office/officeart/2005/8/layout/radial2"/>
    <dgm:cxn modelId="{234BFEE3-52B8-49CE-B21A-8920640BA401}" type="presParOf" srcId="{1F930071-A864-4B62-BE04-9DCCEABD1334}" destId="{05570A15-8CD4-4AC6-8E5C-EC9F1DEED609}" srcOrd="2" destOrd="0" presId="urn:microsoft.com/office/officeart/2005/8/layout/radial2"/>
    <dgm:cxn modelId="{CA244CD2-DB58-40B9-B4E8-B46956EEFADF}" type="presParOf" srcId="{05570A15-8CD4-4AC6-8E5C-EC9F1DEED609}" destId="{F22DDDA7-CC1F-4744-BD07-F5605461DBB0}" srcOrd="0" destOrd="0" presId="urn:microsoft.com/office/officeart/2005/8/layout/radial2"/>
    <dgm:cxn modelId="{E697F3D9-6BBB-4D51-AC48-BD7EF6A7FE28}" type="presParOf" srcId="{05570A15-8CD4-4AC6-8E5C-EC9F1DEED609}" destId="{0A7CE23A-E862-4168-B0F4-9BD05984F62B}" srcOrd="1" destOrd="0" presId="urn:microsoft.com/office/officeart/2005/8/layout/radial2"/>
    <dgm:cxn modelId="{B39252E8-04A6-4872-810C-80A21505B079}" type="presParOf" srcId="{1F930071-A864-4B62-BE04-9DCCEABD1334}" destId="{CBB483C0-854F-4555-BD56-A6A769AABA3E}" srcOrd="3" destOrd="0" presId="urn:microsoft.com/office/officeart/2005/8/layout/radial2"/>
    <dgm:cxn modelId="{A3AC01C4-EB2D-4539-A89A-83BFA3C9A6FF}" type="presParOf" srcId="{1F930071-A864-4B62-BE04-9DCCEABD1334}" destId="{85492D4F-5E27-4469-AA8D-3C39FE0D8567}" srcOrd="4" destOrd="0" presId="urn:microsoft.com/office/officeart/2005/8/layout/radial2"/>
    <dgm:cxn modelId="{90739308-FFA6-4BCF-9C2B-B5098935922D}" type="presParOf" srcId="{85492D4F-5E27-4469-AA8D-3C39FE0D8567}" destId="{3EF5C33F-B06B-4FAA-9F06-9769C0A6783A}" srcOrd="0" destOrd="0" presId="urn:microsoft.com/office/officeart/2005/8/layout/radial2"/>
    <dgm:cxn modelId="{27146B4E-4C11-45EE-AA87-DA47A8891B6E}" type="presParOf" srcId="{85492D4F-5E27-4469-AA8D-3C39FE0D8567}" destId="{6F88058A-121A-4283-BCBC-3789B6B0682D}" srcOrd="1" destOrd="0" presId="urn:microsoft.com/office/officeart/2005/8/layout/radial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1CCBD0-2FBA-41C2-A254-3C19D199C52E}" type="doc">
      <dgm:prSet loTypeId="urn:microsoft.com/office/officeart/2005/8/layout/bProcess2" loCatId="process" qsTypeId="urn:microsoft.com/office/officeart/2005/8/quickstyle/3d1" qsCatId="3D" csTypeId="urn:microsoft.com/office/officeart/2005/8/colors/colorful4" csCatId="colorful" phldr="1"/>
      <dgm:spPr/>
    </dgm:pt>
    <dgm:pt modelId="{1DB6DAF1-79FD-4345-927E-DD4A91C4B43D}">
      <dgm:prSet phldrT="[Text]"/>
      <dgm:spPr/>
      <dgm:t>
        <a:bodyPr/>
        <a:lstStyle/>
        <a:p>
          <a:r>
            <a:rPr lang="en-US" dirty="0" smtClean="0"/>
            <a:t> First Observation </a:t>
          </a:r>
          <a:endParaRPr lang="en-US" dirty="0"/>
        </a:p>
      </dgm:t>
    </dgm:pt>
    <dgm:pt modelId="{1BBBD284-E6C9-4E8A-BC6F-E3C0E77ED6AA}" type="parTrans" cxnId="{AB5A13E4-449F-4614-9B4D-8EDACB687E8F}">
      <dgm:prSet/>
      <dgm:spPr/>
      <dgm:t>
        <a:bodyPr/>
        <a:lstStyle/>
        <a:p>
          <a:endParaRPr lang="en-US"/>
        </a:p>
      </dgm:t>
    </dgm:pt>
    <dgm:pt modelId="{8CF1CF2E-AE49-476C-8699-2F4203D3430A}" type="sibTrans" cxnId="{AB5A13E4-449F-4614-9B4D-8EDACB687E8F}">
      <dgm:prSet/>
      <dgm:spPr/>
      <dgm:t>
        <a:bodyPr/>
        <a:lstStyle/>
        <a:p>
          <a:endParaRPr lang="en-US"/>
        </a:p>
      </dgm:t>
    </dgm:pt>
    <dgm:pt modelId="{A99F3109-C100-4B6E-8589-6EA376A283CD}">
      <dgm:prSet phldrT="[Text]"/>
      <dgm:spPr/>
      <dgm:t>
        <a:bodyPr/>
        <a:lstStyle/>
        <a:p>
          <a:r>
            <a:rPr lang="en-US" dirty="0" smtClean="0"/>
            <a:t>Treatment</a:t>
          </a:r>
          <a:endParaRPr lang="en-US" dirty="0"/>
        </a:p>
      </dgm:t>
    </dgm:pt>
    <dgm:pt modelId="{ADBF73CC-72B4-4915-B0E7-AAFDD2F0443C}" type="parTrans" cxnId="{26CC2A8F-357B-4356-9B6C-BD2A2D8BCA0A}">
      <dgm:prSet/>
      <dgm:spPr/>
      <dgm:t>
        <a:bodyPr/>
        <a:lstStyle/>
        <a:p>
          <a:endParaRPr lang="en-US"/>
        </a:p>
      </dgm:t>
    </dgm:pt>
    <dgm:pt modelId="{3CD8820F-DDB8-44E2-B7F2-7291F1E2AD64}" type="sibTrans" cxnId="{26CC2A8F-357B-4356-9B6C-BD2A2D8BCA0A}">
      <dgm:prSet/>
      <dgm:spPr/>
      <dgm:t>
        <a:bodyPr/>
        <a:lstStyle/>
        <a:p>
          <a:endParaRPr lang="en-US"/>
        </a:p>
      </dgm:t>
    </dgm:pt>
    <dgm:pt modelId="{BDC4E64D-4935-4A8C-8B32-CECACE416E95}">
      <dgm:prSet phldrT="[Text]"/>
      <dgm:spPr/>
      <dgm:t>
        <a:bodyPr/>
        <a:lstStyle/>
        <a:p>
          <a:r>
            <a:rPr lang="en-US" dirty="0" smtClean="0"/>
            <a:t>Second Observation </a:t>
          </a:r>
          <a:endParaRPr lang="en-US" dirty="0"/>
        </a:p>
      </dgm:t>
    </dgm:pt>
    <dgm:pt modelId="{AA2A99E6-1FA9-4DB6-8BAA-8B5FB9DF4D2A}" type="parTrans" cxnId="{E339FAD9-CF0B-4E85-80DB-42FBD7C9F3FA}">
      <dgm:prSet/>
      <dgm:spPr/>
      <dgm:t>
        <a:bodyPr/>
        <a:lstStyle/>
        <a:p>
          <a:endParaRPr lang="en-US"/>
        </a:p>
      </dgm:t>
    </dgm:pt>
    <dgm:pt modelId="{E1E3C590-5ED7-445F-93DA-2ABBF99676DA}" type="sibTrans" cxnId="{E339FAD9-CF0B-4E85-80DB-42FBD7C9F3FA}">
      <dgm:prSet/>
      <dgm:spPr/>
      <dgm:t>
        <a:bodyPr/>
        <a:lstStyle/>
        <a:p>
          <a:endParaRPr lang="en-US"/>
        </a:p>
      </dgm:t>
    </dgm:pt>
    <dgm:pt modelId="{1BEFC4C9-6696-43C0-B5D2-46FBE8522C3D}" type="pres">
      <dgm:prSet presAssocID="{8F1CCBD0-2FBA-41C2-A254-3C19D199C52E}" presName="diagram" presStyleCnt="0">
        <dgm:presLayoutVars>
          <dgm:dir/>
          <dgm:resizeHandles/>
        </dgm:presLayoutVars>
      </dgm:prSet>
      <dgm:spPr/>
    </dgm:pt>
    <dgm:pt modelId="{EAC76DFF-4447-4DE8-92E3-8173794211E3}" type="pres">
      <dgm:prSet presAssocID="{1DB6DAF1-79FD-4345-927E-DD4A91C4B43D}" presName="firstNode" presStyleLbl="node1" presStyleIdx="0" presStyleCnt="3">
        <dgm:presLayoutVars>
          <dgm:bulletEnabled val="1"/>
        </dgm:presLayoutVars>
      </dgm:prSet>
      <dgm:spPr/>
      <dgm:t>
        <a:bodyPr/>
        <a:lstStyle/>
        <a:p>
          <a:endParaRPr lang="en-US"/>
        </a:p>
      </dgm:t>
    </dgm:pt>
    <dgm:pt modelId="{1EAB769D-FE3B-44AC-B17F-83C74A84A64B}" type="pres">
      <dgm:prSet presAssocID="{8CF1CF2E-AE49-476C-8699-2F4203D3430A}" presName="sibTrans" presStyleLbl="sibTrans2D1" presStyleIdx="0" presStyleCnt="2"/>
      <dgm:spPr/>
      <dgm:t>
        <a:bodyPr/>
        <a:lstStyle/>
        <a:p>
          <a:endParaRPr lang="en-US"/>
        </a:p>
      </dgm:t>
    </dgm:pt>
    <dgm:pt modelId="{D4335F5F-9781-4A68-B615-91F6CB3F05F9}" type="pres">
      <dgm:prSet presAssocID="{A99F3109-C100-4B6E-8589-6EA376A283CD}" presName="middleNode" presStyleCnt="0"/>
      <dgm:spPr/>
    </dgm:pt>
    <dgm:pt modelId="{66DB1994-B8FE-4879-92C9-B5DF353F931D}" type="pres">
      <dgm:prSet presAssocID="{A99F3109-C100-4B6E-8589-6EA376A283CD}" presName="padding" presStyleLbl="node1" presStyleIdx="0" presStyleCnt="3"/>
      <dgm:spPr/>
    </dgm:pt>
    <dgm:pt modelId="{789D9010-FD16-4F89-BCA9-9DD52BDE10DC}" type="pres">
      <dgm:prSet presAssocID="{A99F3109-C100-4B6E-8589-6EA376A283CD}" presName="shape" presStyleLbl="node1" presStyleIdx="1" presStyleCnt="3">
        <dgm:presLayoutVars>
          <dgm:bulletEnabled val="1"/>
        </dgm:presLayoutVars>
      </dgm:prSet>
      <dgm:spPr/>
      <dgm:t>
        <a:bodyPr/>
        <a:lstStyle/>
        <a:p>
          <a:endParaRPr lang="en-US"/>
        </a:p>
      </dgm:t>
    </dgm:pt>
    <dgm:pt modelId="{DFBD957F-1607-4589-B12A-D4124873853A}" type="pres">
      <dgm:prSet presAssocID="{3CD8820F-DDB8-44E2-B7F2-7291F1E2AD64}" presName="sibTrans" presStyleLbl="sibTrans2D1" presStyleIdx="1" presStyleCnt="2"/>
      <dgm:spPr/>
      <dgm:t>
        <a:bodyPr/>
        <a:lstStyle/>
        <a:p>
          <a:endParaRPr lang="en-US"/>
        </a:p>
      </dgm:t>
    </dgm:pt>
    <dgm:pt modelId="{2ADA6281-DA68-4BA9-9820-6084B39FD2BD}" type="pres">
      <dgm:prSet presAssocID="{BDC4E64D-4935-4A8C-8B32-CECACE416E95}" presName="lastNode" presStyleLbl="node1" presStyleIdx="2" presStyleCnt="3">
        <dgm:presLayoutVars>
          <dgm:bulletEnabled val="1"/>
        </dgm:presLayoutVars>
      </dgm:prSet>
      <dgm:spPr/>
      <dgm:t>
        <a:bodyPr/>
        <a:lstStyle/>
        <a:p>
          <a:endParaRPr lang="en-US"/>
        </a:p>
      </dgm:t>
    </dgm:pt>
  </dgm:ptLst>
  <dgm:cxnLst>
    <dgm:cxn modelId="{D97E29F5-83D9-488E-873D-20EDC21A5CCD}" type="presOf" srcId="{BDC4E64D-4935-4A8C-8B32-CECACE416E95}" destId="{2ADA6281-DA68-4BA9-9820-6084B39FD2BD}" srcOrd="0" destOrd="0" presId="urn:microsoft.com/office/officeart/2005/8/layout/bProcess2"/>
    <dgm:cxn modelId="{26CC2A8F-357B-4356-9B6C-BD2A2D8BCA0A}" srcId="{8F1CCBD0-2FBA-41C2-A254-3C19D199C52E}" destId="{A99F3109-C100-4B6E-8589-6EA376A283CD}" srcOrd="1" destOrd="0" parTransId="{ADBF73CC-72B4-4915-B0E7-AAFDD2F0443C}" sibTransId="{3CD8820F-DDB8-44E2-B7F2-7291F1E2AD64}"/>
    <dgm:cxn modelId="{AB5A13E4-449F-4614-9B4D-8EDACB687E8F}" srcId="{8F1CCBD0-2FBA-41C2-A254-3C19D199C52E}" destId="{1DB6DAF1-79FD-4345-927E-DD4A91C4B43D}" srcOrd="0" destOrd="0" parTransId="{1BBBD284-E6C9-4E8A-BC6F-E3C0E77ED6AA}" sibTransId="{8CF1CF2E-AE49-476C-8699-2F4203D3430A}"/>
    <dgm:cxn modelId="{5B8E0A84-18DA-49C0-A1FB-A371BEACF834}" type="presOf" srcId="{A99F3109-C100-4B6E-8589-6EA376A283CD}" destId="{789D9010-FD16-4F89-BCA9-9DD52BDE10DC}" srcOrd="0" destOrd="0" presId="urn:microsoft.com/office/officeart/2005/8/layout/bProcess2"/>
    <dgm:cxn modelId="{B5586EA5-3506-447F-820B-E59818920907}" type="presOf" srcId="{8F1CCBD0-2FBA-41C2-A254-3C19D199C52E}" destId="{1BEFC4C9-6696-43C0-B5D2-46FBE8522C3D}" srcOrd="0" destOrd="0" presId="urn:microsoft.com/office/officeart/2005/8/layout/bProcess2"/>
    <dgm:cxn modelId="{36A029EE-6DB0-4BE4-A58E-04B0D29C4C58}" type="presOf" srcId="{1DB6DAF1-79FD-4345-927E-DD4A91C4B43D}" destId="{EAC76DFF-4447-4DE8-92E3-8173794211E3}" srcOrd="0" destOrd="0" presId="urn:microsoft.com/office/officeart/2005/8/layout/bProcess2"/>
    <dgm:cxn modelId="{FC53218C-911A-4480-A254-281754FEB158}" type="presOf" srcId="{8CF1CF2E-AE49-476C-8699-2F4203D3430A}" destId="{1EAB769D-FE3B-44AC-B17F-83C74A84A64B}" srcOrd="0" destOrd="0" presId="urn:microsoft.com/office/officeart/2005/8/layout/bProcess2"/>
    <dgm:cxn modelId="{E339FAD9-CF0B-4E85-80DB-42FBD7C9F3FA}" srcId="{8F1CCBD0-2FBA-41C2-A254-3C19D199C52E}" destId="{BDC4E64D-4935-4A8C-8B32-CECACE416E95}" srcOrd="2" destOrd="0" parTransId="{AA2A99E6-1FA9-4DB6-8BAA-8B5FB9DF4D2A}" sibTransId="{E1E3C590-5ED7-445F-93DA-2ABBF99676DA}"/>
    <dgm:cxn modelId="{B50A2248-A86F-483C-8FE5-DE09F58EF6C7}" type="presOf" srcId="{3CD8820F-DDB8-44E2-B7F2-7291F1E2AD64}" destId="{DFBD957F-1607-4589-B12A-D4124873853A}" srcOrd="0" destOrd="0" presId="urn:microsoft.com/office/officeart/2005/8/layout/bProcess2"/>
    <dgm:cxn modelId="{5EB8D857-E726-4848-A0BC-64FCA60430AE}" type="presParOf" srcId="{1BEFC4C9-6696-43C0-B5D2-46FBE8522C3D}" destId="{EAC76DFF-4447-4DE8-92E3-8173794211E3}" srcOrd="0" destOrd="0" presId="urn:microsoft.com/office/officeart/2005/8/layout/bProcess2"/>
    <dgm:cxn modelId="{A8A9F018-6575-4628-A253-6FEDD18C1CC8}" type="presParOf" srcId="{1BEFC4C9-6696-43C0-B5D2-46FBE8522C3D}" destId="{1EAB769D-FE3B-44AC-B17F-83C74A84A64B}" srcOrd="1" destOrd="0" presId="urn:microsoft.com/office/officeart/2005/8/layout/bProcess2"/>
    <dgm:cxn modelId="{84804249-9D8A-4510-89AF-FDE18CB3C4B1}" type="presParOf" srcId="{1BEFC4C9-6696-43C0-B5D2-46FBE8522C3D}" destId="{D4335F5F-9781-4A68-B615-91F6CB3F05F9}" srcOrd="2" destOrd="0" presId="urn:microsoft.com/office/officeart/2005/8/layout/bProcess2"/>
    <dgm:cxn modelId="{D9FDA2E0-916A-4F31-97F6-46CE5E0FF6C3}" type="presParOf" srcId="{D4335F5F-9781-4A68-B615-91F6CB3F05F9}" destId="{66DB1994-B8FE-4879-92C9-B5DF353F931D}" srcOrd="0" destOrd="0" presId="urn:microsoft.com/office/officeart/2005/8/layout/bProcess2"/>
    <dgm:cxn modelId="{BFE8452D-2C23-4F52-98B3-199E52733134}" type="presParOf" srcId="{D4335F5F-9781-4A68-B615-91F6CB3F05F9}" destId="{789D9010-FD16-4F89-BCA9-9DD52BDE10DC}" srcOrd="1" destOrd="0" presId="urn:microsoft.com/office/officeart/2005/8/layout/bProcess2"/>
    <dgm:cxn modelId="{B58DF0EA-7285-4681-A2F3-824A366EF8A9}" type="presParOf" srcId="{1BEFC4C9-6696-43C0-B5D2-46FBE8522C3D}" destId="{DFBD957F-1607-4589-B12A-D4124873853A}" srcOrd="3" destOrd="0" presId="urn:microsoft.com/office/officeart/2005/8/layout/bProcess2"/>
    <dgm:cxn modelId="{83F657A5-2E0E-4047-B972-D67BE29BF808}" type="presParOf" srcId="{1BEFC4C9-6696-43C0-B5D2-46FBE8522C3D}" destId="{2ADA6281-DA68-4BA9-9820-6084B39FD2BD}" srcOrd="4" destOrd="0" presId="urn:microsoft.com/office/officeart/2005/8/layout/b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A0EF48-D033-467C-8E64-96CB222C1A4F}" type="doc">
      <dgm:prSet loTypeId="urn:microsoft.com/office/officeart/2005/8/layout/radial4" loCatId="relationship" qsTypeId="urn:microsoft.com/office/officeart/2005/8/quickstyle/3d1" qsCatId="3D" csTypeId="urn:microsoft.com/office/officeart/2005/8/colors/accent2_2" csCatId="accent2" phldr="1"/>
      <dgm:spPr/>
      <dgm:t>
        <a:bodyPr/>
        <a:lstStyle/>
        <a:p>
          <a:endParaRPr lang="en-US"/>
        </a:p>
      </dgm:t>
    </dgm:pt>
    <dgm:pt modelId="{7DD308EC-E061-4A64-9B9A-8DB5A4156650}">
      <dgm:prSet phldrT="[Text]"/>
      <dgm:spPr/>
      <dgm:t>
        <a:bodyPr/>
        <a:lstStyle/>
        <a:p>
          <a:r>
            <a:rPr lang="en-US" dirty="0" smtClean="0"/>
            <a:t>Outcome</a:t>
          </a:r>
          <a:endParaRPr lang="en-US" dirty="0"/>
        </a:p>
      </dgm:t>
    </dgm:pt>
    <dgm:pt modelId="{EAC5C15B-8277-4D25-AC81-665BEAA4F0A2}" type="parTrans" cxnId="{23CAC472-B28B-42D6-9425-B479510266D0}">
      <dgm:prSet/>
      <dgm:spPr/>
      <dgm:t>
        <a:bodyPr/>
        <a:lstStyle/>
        <a:p>
          <a:endParaRPr lang="en-US"/>
        </a:p>
      </dgm:t>
    </dgm:pt>
    <dgm:pt modelId="{6E225256-255F-40F6-B046-A8F92AD11D7D}" type="sibTrans" cxnId="{23CAC472-B28B-42D6-9425-B479510266D0}">
      <dgm:prSet/>
      <dgm:spPr/>
      <dgm:t>
        <a:bodyPr/>
        <a:lstStyle/>
        <a:p>
          <a:endParaRPr lang="en-US"/>
        </a:p>
      </dgm:t>
    </dgm:pt>
    <dgm:pt modelId="{0FE9EE7A-43AC-4625-8465-E3E5F3DC1025}">
      <dgm:prSet phldrT="[Text]"/>
      <dgm:spPr/>
      <dgm:t>
        <a:bodyPr/>
        <a:lstStyle/>
        <a:p>
          <a:r>
            <a:rPr lang="en-US" dirty="0" smtClean="0"/>
            <a:t>Treatment?</a:t>
          </a:r>
          <a:endParaRPr lang="en-US" dirty="0"/>
        </a:p>
      </dgm:t>
    </dgm:pt>
    <dgm:pt modelId="{7F0CC937-06F4-49C4-A3DE-398D3A46B345}" type="parTrans" cxnId="{B117C679-9512-47D8-8089-E958697D2F97}">
      <dgm:prSet/>
      <dgm:spPr/>
      <dgm:t>
        <a:bodyPr/>
        <a:lstStyle/>
        <a:p>
          <a:endParaRPr lang="en-US"/>
        </a:p>
      </dgm:t>
    </dgm:pt>
    <dgm:pt modelId="{0C1F2D49-E801-4264-8927-43854D1B61B5}" type="sibTrans" cxnId="{B117C679-9512-47D8-8089-E958697D2F97}">
      <dgm:prSet/>
      <dgm:spPr/>
      <dgm:t>
        <a:bodyPr/>
        <a:lstStyle/>
        <a:p>
          <a:endParaRPr lang="en-US"/>
        </a:p>
      </dgm:t>
    </dgm:pt>
    <dgm:pt modelId="{A0039CF0-B2F0-4D8A-8CEC-C9427B000542}">
      <dgm:prSet phldrT="[Text]"/>
      <dgm:spPr/>
      <dgm:t>
        <a:bodyPr/>
        <a:lstStyle/>
        <a:p>
          <a:r>
            <a:rPr lang="en-US" dirty="0" smtClean="0"/>
            <a:t>Subject Variable?</a:t>
          </a:r>
          <a:endParaRPr lang="en-US" dirty="0"/>
        </a:p>
      </dgm:t>
    </dgm:pt>
    <dgm:pt modelId="{B73AA047-FD9E-4ED7-AA9F-A613C8DB1C87}" type="parTrans" cxnId="{9417FBD1-CDAE-40E8-8BDA-FA12FA5F8EEB}">
      <dgm:prSet/>
      <dgm:spPr/>
      <dgm:t>
        <a:bodyPr/>
        <a:lstStyle/>
        <a:p>
          <a:endParaRPr lang="en-US"/>
        </a:p>
      </dgm:t>
    </dgm:pt>
    <dgm:pt modelId="{1F0FFFD9-9BDF-43ED-9759-7E9B1974CE14}" type="sibTrans" cxnId="{9417FBD1-CDAE-40E8-8BDA-FA12FA5F8EEB}">
      <dgm:prSet/>
      <dgm:spPr/>
      <dgm:t>
        <a:bodyPr/>
        <a:lstStyle/>
        <a:p>
          <a:endParaRPr lang="en-US"/>
        </a:p>
      </dgm:t>
    </dgm:pt>
    <dgm:pt modelId="{8F036445-F988-4656-B965-F4DFE217CC35}">
      <dgm:prSet phldrT="[Text]"/>
      <dgm:spPr/>
      <dgm:t>
        <a:bodyPr/>
        <a:lstStyle/>
        <a:p>
          <a:r>
            <a:rPr lang="en-US" dirty="0" smtClean="0"/>
            <a:t>Extraneous variable?</a:t>
          </a:r>
          <a:endParaRPr lang="en-US" dirty="0"/>
        </a:p>
      </dgm:t>
    </dgm:pt>
    <dgm:pt modelId="{C7617E7D-445D-4AFF-B666-DC29FDABE9B7}" type="parTrans" cxnId="{30EF83D7-1384-4DDC-97DB-AD05E61D14A6}">
      <dgm:prSet/>
      <dgm:spPr/>
      <dgm:t>
        <a:bodyPr/>
        <a:lstStyle/>
        <a:p>
          <a:endParaRPr lang="en-US"/>
        </a:p>
      </dgm:t>
    </dgm:pt>
    <dgm:pt modelId="{64D00505-5A16-4995-AF37-C0C9A15E74FC}" type="sibTrans" cxnId="{30EF83D7-1384-4DDC-97DB-AD05E61D14A6}">
      <dgm:prSet/>
      <dgm:spPr/>
      <dgm:t>
        <a:bodyPr/>
        <a:lstStyle/>
        <a:p>
          <a:endParaRPr lang="en-US"/>
        </a:p>
      </dgm:t>
    </dgm:pt>
    <dgm:pt modelId="{39C31B94-8D1F-4E44-9CF5-44DEC6B77407}" type="pres">
      <dgm:prSet presAssocID="{9AA0EF48-D033-467C-8E64-96CB222C1A4F}" presName="cycle" presStyleCnt="0">
        <dgm:presLayoutVars>
          <dgm:chMax val="1"/>
          <dgm:dir/>
          <dgm:animLvl val="ctr"/>
          <dgm:resizeHandles val="exact"/>
        </dgm:presLayoutVars>
      </dgm:prSet>
      <dgm:spPr/>
      <dgm:t>
        <a:bodyPr/>
        <a:lstStyle/>
        <a:p>
          <a:endParaRPr lang="en-US"/>
        </a:p>
      </dgm:t>
    </dgm:pt>
    <dgm:pt modelId="{6371844F-71A5-4EE1-8447-E19B410B75EC}" type="pres">
      <dgm:prSet presAssocID="{7DD308EC-E061-4A64-9B9A-8DB5A4156650}" presName="centerShape" presStyleLbl="node0" presStyleIdx="0" presStyleCnt="1"/>
      <dgm:spPr/>
      <dgm:t>
        <a:bodyPr/>
        <a:lstStyle/>
        <a:p>
          <a:endParaRPr lang="en-US"/>
        </a:p>
      </dgm:t>
    </dgm:pt>
    <dgm:pt modelId="{8EF70779-0056-4CD3-AA05-F3BDF1A19577}" type="pres">
      <dgm:prSet presAssocID="{7F0CC937-06F4-49C4-A3DE-398D3A46B345}" presName="parTrans" presStyleLbl="bgSibTrans2D1" presStyleIdx="0" presStyleCnt="3"/>
      <dgm:spPr/>
      <dgm:t>
        <a:bodyPr/>
        <a:lstStyle/>
        <a:p>
          <a:endParaRPr lang="en-US"/>
        </a:p>
      </dgm:t>
    </dgm:pt>
    <dgm:pt modelId="{DC5FAFEE-F857-4796-9316-D1EBDC35AEE1}" type="pres">
      <dgm:prSet presAssocID="{0FE9EE7A-43AC-4625-8465-E3E5F3DC1025}" presName="node" presStyleLbl="node1" presStyleIdx="0" presStyleCnt="3">
        <dgm:presLayoutVars>
          <dgm:bulletEnabled val="1"/>
        </dgm:presLayoutVars>
      </dgm:prSet>
      <dgm:spPr/>
      <dgm:t>
        <a:bodyPr/>
        <a:lstStyle/>
        <a:p>
          <a:endParaRPr lang="en-US"/>
        </a:p>
      </dgm:t>
    </dgm:pt>
    <dgm:pt modelId="{D1EC4EE5-D9E3-4E1A-BA56-C4834BAF1753}" type="pres">
      <dgm:prSet presAssocID="{B73AA047-FD9E-4ED7-AA9F-A613C8DB1C87}" presName="parTrans" presStyleLbl="bgSibTrans2D1" presStyleIdx="1" presStyleCnt="3"/>
      <dgm:spPr/>
      <dgm:t>
        <a:bodyPr/>
        <a:lstStyle/>
        <a:p>
          <a:endParaRPr lang="en-US"/>
        </a:p>
      </dgm:t>
    </dgm:pt>
    <dgm:pt modelId="{111A79AC-9F09-4D0C-86BC-DEBC6F6DAFC8}" type="pres">
      <dgm:prSet presAssocID="{A0039CF0-B2F0-4D8A-8CEC-C9427B000542}" presName="node" presStyleLbl="node1" presStyleIdx="1" presStyleCnt="3">
        <dgm:presLayoutVars>
          <dgm:bulletEnabled val="1"/>
        </dgm:presLayoutVars>
      </dgm:prSet>
      <dgm:spPr/>
      <dgm:t>
        <a:bodyPr/>
        <a:lstStyle/>
        <a:p>
          <a:endParaRPr lang="en-US"/>
        </a:p>
      </dgm:t>
    </dgm:pt>
    <dgm:pt modelId="{FEE39EEF-E9B5-44B1-B56B-14EED35A9951}" type="pres">
      <dgm:prSet presAssocID="{C7617E7D-445D-4AFF-B666-DC29FDABE9B7}" presName="parTrans" presStyleLbl="bgSibTrans2D1" presStyleIdx="2" presStyleCnt="3"/>
      <dgm:spPr/>
      <dgm:t>
        <a:bodyPr/>
        <a:lstStyle/>
        <a:p>
          <a:endParaRPr lang="en-US"/>
        </a:p>
      </dgm:t>
    </dgm:pt>
    <dgm:pt modelId="{150697C1-3F21-4447-B7A2-79BC0DDE4D23}" type="pres">
      <dgm:prSet presAssocID="{8F036445-F988-4656-B965-F4DFE217CC35}" presName="node" presStyleLbl="node1" presStyleIdx="2" presStyleCnt="3">
        <dgm:presLayoutVars>
          <dgm:bulletEnabled val="1"/>
        </dgm:presLayoutVars>
      </dgm:prSet>
      <dgm:spPr/>
      <dgm:t>
        <a:bodyPr/>
        <a:lstStyle/>
        <a:p>
          <a:endParaRPr lang="en-US"/>
        </a:p>
      </dgm:t>
    </dgm:pt>
  </dgm:ptLst>
  <dgm:cxnLst>
    <dgm:cxn modelId="{06A402B0-5B85-4AEF-BFA3-966891726B82}" type="presOf" srcId="{A0039CF0-B2F0-4D8A-8CEC-C9427B000542}" destId="{111A79AC-9F09-4D0C-86BC-DEBC6F6DAFC8}" srcOrd="0" destOrd="0" presId="urn:microsoft.com/office/officeart/2005/8/layout/radial4"/>
    <dgm:cxn modelId="{48487C08-550F-4978-8762-7B5B680CEEF2}" type="presOf" srcId="{C7617E7D-445D-4AFF-B666-DC29FDABE9B7}" destId="{FEE39EEF-E9B5-44B1-B56B-14EED35A9951}" srcOrd="0" destOrd="0" presId="urn:microsoft.com/office/officeart/2005/8/layout/radial4"/>
    <dgm:cxn modelId="{30EF83D7-1384-4DDC-97DB-AD05E61D14A6}" srcId="{7DD308EC-E061-4A64-9B9A-8DB5A4156650}" destId="{8F036445-F988-4656-B965-F4DFE217CC35}" srcOrd="2" destOrd="0" parTransId="{C7617E7D-445D-4AFF-B666-DC29FDABE9B7}" sibTransId="{64D00505-5A16-4995-AF37-C0C9A15E74FC}"/>
    <dgm:cxn modelId="{E55CBD89-797D-489C-A131-9F9903DD273F}" type="presOf" srcId="{7F0CC937-06F4-49C4-A3DE-398D3A46B345}" destId="{8EF70779-0056-4CD3-AA05-F3BDF1A19577}" srcOrd="0" destOrd="0" presId="urn:microsoft.com/office/officeart/2005/8/layout/radial4"/>
    <dgm:cxn modelId="{9417FBD1-CDAE-40E8-8BDA-FA12FA5F8EEB}" srcId="{7DD308EC-E061-4A64-9B9A-8DB5A4156650}" destId="{A0039CF0-B2F0-4D8A-8CEC-C9427B000542}" srcOrd="1" destOrd="0" parTransId="{B73AA047-FD9E-4ED7-AA9F-A613C8DB1C87}" sibTransId="{1F0FFFD9-9BDF-43ED-9759-7E9B1974CE14}"/>
    <dgm:cxn modelId="{23CAC472-B28B-42D6-9425-B479510266D0}" srcId="{9AA0EF48-D033-467C-8E64-96CB222C1A4F}" destId="{7DD308EC-E061-4A64-9B9A-8DB5A4156650}" srcOrd="0" destOrd="0" parTransId="{EAC5C15B-8277-4D25-AC81-665BEAA4F0A2}" sibTransId="{6E225256-255F-40F6-B046-A8F92AD11D7D}"/>
    <dgm:cxn modelId="{20F9FBB6-2EEA-4AD4-96AC-052B35CC636F}" type="presOf" srcId="{9AA0EF48-D033-467C-8E64-96CB222C1A4F}" destId="{39C31B94-8D1F-4E44-9CF5-44DEC6B77407}" srcOrd="0" destOrd="0" presId="urn:microsoft.com/office/officeart/2005/8/layout/radial4"/>
    <dgm:cxn modelId="{2641A812-01EF-4F54-A5B1-55413157A8D3}" type="presOf" srcId="{8F036445-F988-4656-B965-F4DFE217CC35}" destId="{150697C1-3F21-4447-B7A2-79BC0DDE4D23}" srcOrd="0" destOrd="0" presId="urn:microsoft.com/office/officeart/2005/8/layout/radial4"/>
    <dgm:cxn modelId="{B117C679-9512-47D8-8089-E958697D2F97}" srcId="{7DD308EC-E061-4A64-9B9A-8DB5A4156650}" destId="{0FE9EE7A-43AC-4625-8465-E3E5F3DC1025}" srcOrd="0" destOrd="0" parTransId="{7F0CC937-06F4-49C4-A3DE-398D3A46B345}" sibTransId="{0C1F2D49-E801-4264-8927-43854D1B61B5}"/>
    <dgm:cxn modelId="{8DC64CB7-92E1-4841-87F5-429F30493AC6}" type="presOf" srcId="{7DD308EC-E061-4A64-9B9A-8DB5A4156650}" destId="{6371844F-71A5-4EE1-8447-E19B410B75EC}" srcOrd="0" destOrd="0" presId="urn:microsoft.com/office/officeart/2005/8/layout/radial4"/>
    <dgm:cxn modelId="{F83B0CD3-91AE-439D-9003-3297080761A5}" type="presOf" srcId="{0FE9EE7A-43AC-4625-8465-E3E5F3DC1025}" destId="{DC5FAFEE-F857-4796-9316-D1EBDC35AEE1}" srcOrd="0" destOrd="0" presId="urn:microsoft.com/office/officeart/2005/8/layout/radial4"/>
    <dgm:cxn modelId="{7B8850CD-3447-456E-8635-A3CA2CE9D5C1}" type="presOf" srcId="{B73AA047-FD9E-4ED7-AA9F-A613C8DB1C87}" destId="{D1EC4EE5-D9E3-4E1A-BA56-C4834BAF1753}" srcOrd="0" destOrd="0" presId="urn:microsoft.com/office/officeart/2005/8/layout/radial4"/>
    <dgm:cxn modelId="{7CBE2BE5-26F8-4508-AA81-B2AB2C52AC50}" type="presParOf" srcId="{39C31B94-8D1F-4E44-9CF5-44DEC6B77407}" destId="{6371844F-71A5-4EE1-8447-E19B410B75EC}" srcOrd="0" destOrd="0" presId="urn:microsoft.com/office/officeart/2005/8/layout/radial4"/>
    <dgm:cxn modelId="{AE8C56B9-3F3B-40C4-AB82-D01FA2B1A4A2}" type="presParOf" srcId="{39C31B94-8D1F-4E44-9CF5-44DEC6B77407}" destId="{8EF70779-0056-4CD3-AA05-F3BDF1A19577}" srcOrd="1" destOrd="0" presId="urn:microsoft.com/office/officeart/2005/8/layout/radial4"/>
    <dgm:cxn modelId="{51D469C5-3AFB-4C12-9F3D-89040DB8956C}" type="presParOf" srcId="{39C31B94-8D1F-4E44-9CF5-44DEC6B77407}" destId="{DC5FAFEE-F857-4796-9316-D1EBDC35AEE1}" srcOrd="2" destOrd="0" presId="urn:microsoft.com/office/officeart/2005/8/layout/radial4"/>
    <dgm:cxn modelId="{4F04FD25-07A6-4BAD-BCEB-2C65A1C60F93}" type="presParOf" srcId="{39C31B94-8D1F-4E44-9CF5-44DEC6B77407}" destId="{D1EC4EE5-D9E3-4E1A-BA56-C4834BAF1753}" srcOrd="3" destOrd="0" presId="urn:microsoft.com/office/officeart/2005/8/layout/radial4"/>
    <dgm:cxn modelId="{405F9D76-EA56-4F97-9C61-F05CFD95F14E}" type="presParOf" srcId="{39C31B94-8D1F-4E44-9CF5-44DEC6B77407}" destId="{111A79AC-9F09-4D0C-86BC-DEBC6F6DAFC8}" srcOrd="4" destOrd="0" presId="urn:microsoft.com/office/officeart/2005/8/layout/radial4"/>
    <dgm:cxn modelId="{7D98C8D2-394B-438A-B897-F2788AF31D59}" type="presParOf" srcId="{39C31B94-8D1F-4E44-9CF5-44DEC6B77407}" destId="{FEE39EEF-E9B5-44B1-B56B-14EED35A9951}" srcOrd="5" destOrd="0" presId="urn:microsoft.com/office/officeart/2005/8/layout/radial4"/>
    <dgm:cxn modelId="{F2BF69DE-D78D-416F-8765-9C6D6FE3AC44}" type="presParOf" srcId="{39C31B94-8D1F-4E44-9CF5-44DEC6B77407}" destId="{150697C1-3F21-4447-B7A2-79BC0DDE4D23}" srcOrd="6"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0D95CF1-DB78-4B32-91E2-ADAAAE8E2C52}" type="doc">
      <dgm:prSet loTypeId="urn:microsoft.com/office/officeart/2005/8/layout/arrow2" loCatId="process" qsTypeId="urn:microsoft.com/office/officeart/2005/8/quickstyle/3d2" qsCatId="3D" csTypeId="urn:microsoft.com/office/officeart/2005/8/colors/accent0_1" csCatId="mainScheme" phldr="1"/>
      <dgm:spPr/>
    </dgm:pt>
    <dgm:pt modelId="{F295BD4D-ECF1-41CE-84A0-C706835505B9}">
      <dgm:prSet phldrT="[Text]" custT="1"/>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smtClean="0">
              <a:ln w="11430">
                <a:solidFill>
                  <a:schemeClr val="bg2"/>
                </a:solidFill>
              </a:ln>
              <a:solidFill>
                <a:schemeClr val="bg2"/>
              </a:solidFill>
              <a:effectLst>
                <a:outerShdw blurRad="50800" dist="39000" dir="5460000" algn="tl">
                  <a:srgbClr val="000000">
                    <a:alpha val="38000"/>
                  </a:srgbClr>
                </a:outerShdw>
              </a:effectLst>
            </a:rPr>
            <a:t>Research Study Findings</a:t>
          </a:r>
          <a:endParaRPr lang="en-US" sz="2400" b="1" cap="none" spc="0" dirty="0">
            <a:ln w="11430">
              <a:solidFill>
                <a:schemeClr val="bg2"/>
              </a:solidFill>
            </a:ln>
            <a:solidFill>
              <a:schemeClr val="bg2"/>
            </a:solidFill>
            <a:effectLst>
              <a:outerShdw blurRad="50800" dist="39000" dir="5460000" algn="tl">
                <a:srgbClr val="000000">
                  <a:alpha val="38000"/>
                </a:srgbClr>
              </a:outerShdw>
            </a:effectLst>
          </a:endParaRPr>
        </a:p>
      </dgm:t>
    </dgm:pt>
    <dgm:pt modelId="{EE2CBE43-2D81-4203-9C67-097E3432E379}" type="parTrans" cxnId="{082D7BF8-0AE9-4898-BDDA-073B70A0643A}">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06D8673C-F4A1-4E68-9C29-3A6FB4EA99EA}" type="sibTrans" cxnId="{082D7BF8-0AE9-4898-BDDA-073B70A0643A}">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258629FC-50AC-4BA6-A614-3AC3699C68E7}">
      <dgm:prSet phldrT="[Text]" custT="1"/>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smtClean="0">
              <a:ln w="11430">
                <a:solidFill>
                  <a:schemeClr val="accent2">
                    <a:lumMod val="50000"/>
                  </a:schemeClr>
                </a:solidFill>
              </a:ln>
              <a:solidFill>
                <a:schemeClr val="bg2"/>
              </a:solidFill>
              <a:effectLst>
                <a:outerShdw blurRad="50800" dist="39000" dir="5460000" algn="tl">
                  <a:srgbClr val="000000">
                    <a:alpha val="38000"/>
                  </a:srgbClr>
                </a:outerShdw>
              </a:effectLst>
            </a:rPr>
            <a:t>General</a:t>
          </a:r>
          <a:r>
            <a:rPr lang="en-US" sz="2400" b="1" cap="none" spc="0" dirty="0" smtClean="0">
              <a:ln w="11430">
                <a:solidFill>
                  <a:schemeClr val="accent2">
                    <a:lumMod val="50000"/>
                  </a:schemeClr>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400" b="1" cap="none" spc="0" dirty="0" smtClean="0">
              <a:ln w="11430">
                <a:solidFill>
                  <a:schemeClr val="accent2">
                    <a:lumMod val="50000"/>
                  </a:schemeClr>
                </a:solidFill>
              </a:ln>
              <a:solidFill>
                <a:schemeClr val="bg2"/>
              </a:solidFill>
              <a:effectLst>
                <a:outerShdw blurRad="50800" dist="39000" dir="5460000" algn="tl">
                  <a:srgbClr val="000000">
                    <a:alpha val="38000"/>
                  </a:srgbClr>
                </a:outerShdw>
              </a:effectLst>
            </a:rPr>
            <a:t>Population</a:t>
          </a:r>
          <a:endParaRPr lang="en-US" sz="2400" b="1" cap="none" spc="0" dirty="0">
            <a:ln w="11430">
              <a:solidFill>
                <a:schemeClr val="accent2">
                  <a:lumMod val="50000"/>
                </a:schemeClr>
              </a:solidFill>
            </a:ln>
            <a:solidFill>
              <a:schemeClr val="bg2"/>
            </a:solidFill>
            <a:effectLst>
              <a:outerShdw blurRad="50800" dist="39000" dir="5460000" algn="tl">
                <a:srgbClr val="000000">
                  <a:alpha val="38000"/>
                </a:srgbClr>
              </a:outerShdw>
            </a:effectLst>
          </a:endParaRPr>
        </a:p>
      </dgm:t>
    </dgm:pt>
    <dgm:pt modelId="{CC6D1254-FFE6-4927-BAE9-2DD2172AD941}" type="parTrans" cxnId="{E118AFE4-2537-4AFE-BF23-2B586683635A}">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8F4F12C8-DC3A-43DF-9902-E6651D685C2C}" type="sibTrans" cxnId="{E118AFE4-2537-4AFE-BF23-2B586683635A}">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FFA22FC7-1CA1-4B3E-9085-ABA708E52049}" type="pres">
      <dgm:prSet presAssocID="{C0D95CF1-DB78-4B32-91E2-ADAAAE8E2C52}" presName="arrowDiagram" presStyleCnt="0">
        <dgm:presLayoutVars>
          <dgm:chMax val="5"/>
          <dgm:dir/>
          <dgm:resizeHandles val="exact"/>
        </dgm:presLayoutVars>
      </dgm:prSet>
      <dgm:spPr/>
    </dgm:pt>
    <dgm:pt modelId="{87767C87-1DEC-4023-B0F2-396CADABDF82}" type="pres">
      <dgm:prSet presAssocID="{C0D95CF1-DB78-4B32-91E2-ADAAAE8E2C52}" presName="arrow" presStyleLbl="bgShp" presStyleIdx="0" presStyleCnt="1"/>
      <dgm:spPr/>
    </dgm:pt>
    <dgm:pt modelId="{5CC15E2A-5CF0-46FE-B219-79DCFCE95C32}" type="pres">
      <dgm:prSet presAssocID="{C0D95CF1-DB78-4B32-91E2-ADAAAE8E2C52}" presName="arrowDiagram2" presStyleCnt="0"/>
      <dgm:spPr/>
    </dgm:pt>
    <dgm:pt modelId="{8F1ECB43-DBAB-4058-A3CD-BEB7123E3267}" type="pres">
      <dgm:prSet presAssocID="{F295BD4D-ECF1-41CE-84A0-C706835505B9}" presName="bullet2a" presStyleLbl="node1" presStyleIdx="0" presStyleCnt="2" custScaleX="844156" custScaleY="572619" custLinFactX="-94805" custLinFactY="100000" custLinFactNeighborX="-100000" custLinFactNeighborY="147944"/>
      <dgm:spPr/>
    </dgm:pt>
    <dgm:pt modelId="{8AAB317F-FACD-477E-80CE-FB7DCDB965E3}" type="pres">
      <dgm:prSet presAssocID="{F295BD4D-ECF1-41CE-84A0-C706835505B9}" presName="textBox2a" presStyleLbl="revTx" presStyleIdx="0" presStyleCnt="2" custScaleX="88811" custScaleY="51742" custLinFactNeighborX="-75525" custLinFactNeighborY="-20644">
        <dgm:presLayoutVars>
          <dgm:bulletEnabled val="1"/>
        </dgm:presLayoutVars>
      </dgm:prSet>
      <dgm:spPr/>
      <dgm:t>
        <a:bodyPr/>
        <a:lstStyle/>
        <a:p>
          <a:endParaRPr lang="en-US"/>
        </a:p>
      </dgm:t>
    </dgm:pt>
    <dgm:pt modelId="{776EE605-6C71-4A95-9523-4F017A1349B9}" type="pres">
      <dgm:prSet presAssocID="{258629FC-50AC-4BA6-A614-3AC3699C68E7}" presName="bullet2b" presStyleLbl="node1" presStyleIdx="1" presStyleCnt="2" custScaleX="581819" custScaleY="354547" custLinFactX="125000" custLinFactNeighborX="200000" custLinFactNeighborY="-68498"/>
      <dgm:spPr/>
    </dgm:pt>
    <dgm:pt modelId="{9F1ED67F-35D6-41B8-98B2-0E8DA06EB48E}" type="pres">
      <dgm:prSet presAssocID="{258629FC-50AC-4BA6-A614-3AC3699C68E7}" presName="textBox2b" presStyleLbl="revTx" presStyleIdx="1" presStyleCnt="2" custScaleX="101958" custScaleY="29635" custLinFactNeighborX="2797" custLinFactNeighborY="-60606">
        <dgm:presLayoutVars>
          <dgm:bulletEnabled val="1"/>
        </dgm:presLayoutVars>
      </dgm:prSet>
      <dgm:spPr/>
      <dgm:t>
        <a:bodyPr/>
        <a:lstStyle/>
        <a:p>
          <a:endParaRPr lang="en-US"/>
        </a:p>
      </dgm:t>
    </dgm:pt>
  </dgm:ptLst>
  <dgm:cxnLst>
    <dgm:cxn modelId="{2E30BAFD-504E-4E0F-B059-3CFC92BB71BE}" type="presOf" srcId="{258629FC-50AC-4BA6-A614-3AC3699C68E7}" destId="{9F1ED67F-35D6-41B8-98B2-0E8DA06EB48E}" srcOrd="0" destOrd="0" presId="urn:microsoft.com/office/officeart/2005/8/layout/arrow2"/>
    <dgm:cxn modelId="{6FB4B4B4-5351-4A10-89A2-467064C15768}" type="presOf" srcId="{F295BD4D-ECF1-41CE-84A0-C706835505B9}" destId="{8AAB317F-FACD-477E-80CE-FB7DCDB965E3}" srcOrd="0" destOrd="0" presId="urn:microsoft.com/office/officeart/2005/8/layout/arrow2"/>
    <dgm:cxn modelId="{E118AFE4-2537-4AFE-BF23-2B586683635A}" srcId="{C0D95CF1-DB78-4B32-91E2-ADAAAE8E2C52}" destId="{258629FC-50AC-4BA6-A614-3AC3699C68E7}" srcOrd="1" destOrd="0" parTransId="{CC6D1254-FFE6-4927-BAE9-2DD2172AD941}" sibTransId="{8F4F12C8-DC3A-43DF-9902-E6651D685C2C}"/>
    <dgm:cxn modelId="{8AAA1320-4704-4275-9956-6A7BE6E41C52}" type="presOf" srcId="{C0D95CF1-DB78-4B32-91E2-ADAAAE8E2C52}" destId="{FFA22FC7-1CA1-4B3E-9085-ABA708E52049}" srcOrd="0" destOrd="0" presId="urn:microsoft.com/office/officeart/2005/8/layout/arrow2"/>
    <dgm:cxn modelId="{082D7BF8-0AE9-4898-BDDA-073B70A0643A}" srcId="{C0D95CF1-DB78-4B32-91E2-ADAAAE8E2C52}" destId="{F295BD4D-ECF1-41CE-84A0-C706835505B9}" srcOrd="0" destOrd="0" parTransId="{EE2CBE43-2D81-4203-9C67-097E3432E379}" sibTransId="{06D8673C-F4A1-4E68-9C29-3A6FB4EA99EA}"/>
    <dgm:cxn modelId="{215F70B8-FED6-4D38-8501-F9A1F051D6E3}" type="presParOf" srcId="{FFA22FC7-1CA1-4B3E-9085-ABA708E52049}" destId="{87767C87-1DEC-4023-B0F2-396CADABDF82}" srcOrd="0" destOrd="0" presId="urn:microsoft.com/office/officeart/2005/8/layout/arrow2"/>
    <dgm:cxn modelId="{CE8894C3-21DD-4B2C-A49E-C8F7534CC2B3}" type="presParOf" srcId="{FFA22FC7-1CA1-4B3E-9085-ABA708E52049}" destId="{5CC15E2A-5CF0-46FE-B219-79DCFCE95C32}" srcOrd="1" destOrd="0" presId="urn:microsoft.com/office/officeart/2005/8/layout/arrow2"/>
    <dgm:cxn modelId="{32363E5A-5F22-4CB3-B8E4-B4F3885F0730}" type="presParOf" srcId="{5CC15E2A-5CF0-46FE-B219-79DCFCE95C32}" destId="{8F1ECB43-DBAB-4058-A3CD-BEB7123E3267}" srcOrd="0" destOrd="0" presId="urn:microsoft.com/office/officeart/2005/8/layout/arrow2"/>
    <dgm:cxn modelId="{D731B3F6-431A-4F7B-9DDD-2704C2A23A60}" type="presParOf" srcId="{5CC15E2A-5CF0-46FE-B219-79DCFCE95C32}" destId="{8AAB317F-FACD-477E-80CE-FB7DCDB965E3}" srcOrd="1" destOrd="0" presId="urn:microsoft.com/office/officeart/2005/8/layout/arrow2"/>
    <dgm:cxn modelId="{2B8CCE1A-A17E-4C8D-BC66-74A3BE79E06E}" type="presParOf" srcId="{5CC15E2A-5CF0-46FE-B219-79DCFCE95C32}" destId="{776EE605-6C71-4A95-9523-4F017A1349B9}" srcOrd="2" destOrd="0" presId="urn:microsoft.com/office/officeart/2005/8/layout/arrow2"/>
    <dgm:cxn modelId="{7F5389B2-7890-4D71-9624-7C26BF319372}" type="presParOf" srcId="{5CC15E2A-5CF0-46FE-B219-79DCFCE95C32}" destId="{9F1ED67F-35D6-41B8-98B2-0E8DA06EB48E}" srcOrd="3"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5A37B1-92B0-428F-ACC0-81A1625DBCAC}">
      <dsp:nvSpPr>
        <dsp:cNvPr id="0" name=""/>
        <dsp:cNvSpPr/>
      </dsp:nvSpPr>
      <dsp:spPr>
        <a:xfrm>
          <a:off x="2971798" y="0"/>
          <a:ext cx="2586632" cy="2586632"/>
        </a:xfrm>
        <a:prstGeom prst="downArrow">
          <a:avLst>
            <a:gd name="adj1" fmla="val 50000"/>
            <a:gd name="adj2" fmla="val 35000"/>
          </a:avLst>
        </a:prstGeom>
        <a:gradFill rotWithShape="0">
          <a:gsLst>
            <a:gs pos="0">
              <a:schemeClr val="dk2">
                <a:hueOff val="0"/>
                <a:satOff val="0"/>
                <a:lumOff val="0"/>
                <a:alphaOff val="0"/>
                <a:shade val="63000"/>
                <a:satMod val="165000"/>
              </a:schemeClr>
            </a:gs>
            <a:gs pos="30000">
              <a:schemeClr val="dk2">
                <a:hueOff val="0"/>
                <a:satOff val="0"/>
                <a:lumOff val="0"/>
                <a:alphaOff val="0"/>
                <a:shade val="58000"/>
                <a:satMod val="165000"/>
              </a:schemeClr>
            </a:gs>
            <a:gs pos="75000">
              <a:schemeClr val="dk2">
                <a:hueOff val="0"/>
                <a:satOff val="0"/>
                <a:lumOff val="0"/>
                <a:alphaOff val="0"/>
                <a:shade val="30000"/>
                <a:satMod val="175000"/>
              </a:schemeClr>
            </a:gs>
            <a:gs pos="100000">
              <a:schemeClr val="dk2">
                <a:hueOff val="0"/>
                <a:satOff val="0"/>
                <a:lumOff val="0"/>
                <a:alphaOff val="0"/>
                <a:shade val="15000"/>
                <a:satMod val="175000"/>
              </a:schemeClr>
            </a:gs>
          </a:gsLst>
          <a:path path="circle">
            <a:fillToRect l="50000" t="100000" r="50000" b="10000"/>
          </a:path>
        </a:gradFill>
        <a:ln>
          <a:noFill/>
        </a:ln>
        <a:effectLst>
          <a:outerShdw blurRad="50800" dist="38100" dir="14700000" algn="t"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Random Assignment</a:t>
          </a:r>
          <a:endParaRPr lang="en-US" sz="1600" kern="1200" dirty="0"/>
        </a:p>
      </dsp:txBody>
      <dsp:txXfrm>
        <a:off x="2971798" y="0"/>
        <a:ext cx="2586632" cy="2586632"/>
      </dsp:txXfrm>
    </dsp:sp>
    <dsp:sp modelId="{FC522985-FFCB-4578-B5AF-C91CC1D9517B}">
      <dsp:nvSpPr>
        <dsp:cNvPr id="0" name=""/>
        <dsp:cNvSpPr/>
      </dsp:nvSpPr>
      <dsp:spPr>
        <a:xfrm rot="7246606">
          <a:off x="5229449" y="2643575"/>
          <a:ext cx="2586632" cy="2290980"/>
        </a:xfrm>
        <a:prstGeom prst="downArrow">
          <a:avLst>
            <a:gd name="adj1" fmla="val 50000"/>
            <a:gd name="adj2" fmla="val 35000"/>
          </a:avLst>
        </a:prstGeom>
        <a:gradFill rotWithShape="0">
          <a:gsLst>
            <a:gs pos="0">
              <a:schemeClr val="dk2">
                <a:hueOff val="0"/>
                <a:satOff val="0"/>
                <a:lumOff val="0"/>
                <a:alphaOff val="0"/>
                <a:shade val="63000"/>
                <a:satMod val="165000"/>
              </a:schemeClr>
            </a:gs>
            <a:gs pos="30000">
              <a:schemeClr val="dk2">
                <a:hueOff val="0"/>
                <a:satOff val="0"/>
                <a:lumOff val="0"/>
                <a:alphaOff val="0"/>
                <a:shade val="58000"/>
                <a:satMod val="165000"/>
              </a:schemeClr>
            </a:gs>
            <a:gs pos="75000">
              <a:schemeClr val="dk2">
                <a:hueOff val="0"/>
                <a:satOff val="0"/>
                <a:lumOff val="0"/>
                <a:alphaOff val="0"/>
                <a:shade val="30000"/>
                <a:satMod val="175000"/>
              </a:schemeClr>
            </a:gs>
            <a:gs pos="100000">
              <a:schemeClr val="dk2">
                <a:hueOff val="0"/>
                <a:satOff val="0"/>
                <a:lumOff val="0"/>
                <a:alphaOff val="0"/>
                <a:shade val="15000"/>
                <a:satMod val="175000"/>
              </a:schemeClr>
            </a:gs>
          </a:gsLst>
          <a:path path="circle">
            <a:fillToRect l="50000" t="100000" r="50000" b="10000"/>
          </a:path>
        </a:gradFill>
        <a:ln>
          <a:noFill/>
        </a:ln>
        <a:effectLst>
          <a:outerShdw blurRad="50800" dist="38100" dir="14700000" algn="t"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Control</a:t>
          </a:r>
          <a:endParaRPr lang="en-US" sz="1600" kern="1200" dirty="0"/>
        </a:p>
      </dsp:txBody>
      <dsp:txXfrm rot="7246606">
        <a:off x="5229449" y="2643575"/>
        <a:ext cx="2586632" cy="2290980"/>
      </dsp:txXfrm>
    </dsp:sp>
    <dsp:sp modelId="{E3BE75B3-AD7C-4E5C-B5A1-787C065FF838}">
      <dsp:nvSpPr>
        <dsp:cNvPr id="0" name=""/>
        <dsp:cNvSpPr/>
      </dsp:nvSpPr>
      <dsp:spPr>
        <a:xfrm rot="14400000">
          <a:off x="701993" y="2426378"/>
          <a:ext cx="2586632" cy="2586632"/>
        </a:xfrm>
        <a:prstGeom prst="downArrow">
          <a:avLst>
            <a:gd name="adj1" fmla="val 50000"/>
            <a:gd name="adj2" fmla="val 35000"/>
          </a:avLst>
        </a:prstGeom>
        <a:gradFill rotWithShape="0">
          <a:gsLst>
            <a:gs pos="0">
              <a:schemeClr val="dk2">
                <a:hueOff val="0"/>
                <a:satOff val="0"/>
                <a:lumOff val="0"/>
                <a:alphaOff val="0"/>
                <a:shade val="63000"/>
                <a:satMod val="165000"/>
              </a:schemeClr>
            </a:gs>
            <a:gs pos="30000">
              <a:schemeClr val="dk2">
                <a:hueOff val="0"/>
                <a:satOff val="0"/>
                <a:lumOff val="0"/>
                <a:alphaOff val="0"/>
                <a:shade val="58000"/>
                <a:satMod val="165000"/>
              </a:schemeClr>
            </a:gs>
            <a:gs pos="75000">
              <a:schemeClr val="dk2">
                <a:hueOff val="0"/>
                <a:satOff val="0"/>
                <a:lumOff val="0"/>
                <a:alphaOff val="0"/>
                <a:shade val="30000"/>
                <a:satMod val="175000"/>
              </a:schemeClr>
            </a:gs>
            <a:gs pos="100000">
              <a:schemeClr val="dk2">
                <a:hueOff val="0"/>
                <a:satOff val="0"/>
                <a:lumOff val="0"/>
                <a:alphaOff val="0"/>
                <a:shade val="15000"/>
                <a:satMod val="175000"/>
              </a:schemeClr>
            </a:gs>
          </a:gsLst>
          <a:path path="circle">
            <a:fillToRect l="50000" t="100000" r="50000" b="10000"/>
          </a:path>
        </a:gradFill>
        <a:ln>
          <a:noFill/>
        </a:ln>
        <a:effectLst>
          <a:outerShdw blurRad="50800" dist="38100" dir="14700000" algn="t"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Manipulation</a:t>
          </a:r>
          <a:endParaRPr lang="en-US" sz="1600" kern="1200" dirty="0"/>
        </a:p>
      </dsp:txBody>
      <dsp:txXfrm rot="14400000">
        <a:off x="701993" y="2426378"/>
        <a:ext cx="2586632" cy="258663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B483C0-854F-4555-BD56-A6A769AABA3E}">
      <dsp:nvSpPr>
        <dsp:cNvPr id="0" name=""/>
        <dsp:cNvSpPr/>
      </dsp:nvSpPr>
      <dsp:spPr>
        <a:xfrm rot="1739098">
          <a:off x="1809451" y="2524865"/>
          <a:ext cx="758454" cy="67148"/>
        </a:xfrm>
        <a:custGeom>
          <a:avLst/>
          <a:gdLst/>
          <a:ahLst/>
          <a:cxnLst/>
          <a:rect l="0" t="0" r="0" b="0"/>
          <a:pathLst>
            <a:path>
              <a:moveTo>
                <a:pt x="0" y="33574"/>
              </a:moveTo>
              <a:lnTo>
                <a:pt x="758454" y="33574"/>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8E3DF3C-5E5E-412C-930F-C855B3921B35}">
      <dsp:nvSpPr>
        <dsp:cNvPr id="0" name=""/>
        <dsp:cNvSpPr/>
      </dsp:nvSpPr>
      <dsp:spPr>
        <a:xfrm rot="19978577">
          <a:off x="1818174" y="1375193"/>
          <a:ext cx="710305" cy="67148"/>
        </a:xfrm>
        <a:custGeom>
          <a:avLst/>
          <a:gdLst/>
          <a:ahLst/>
          <a:cxnLst/>
          <a:rect l="0" t="0" r="0" b="0"/>
          <a:pathLst>
            <a:path>
              <a:moveTo>
                <a:pt x="0" y="33574"/>
              </a:moveTo>
              <a:lnTo>
                <a:pt x="710305" y="33574"/>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A2F2355-EA19-4477-A455-789DD2AB383A}">
      <dsp:nvSpPr>
        <dsp:cNvPr id="0" name=""/>
        <dsp:cNvSpPr/>
      </dsp:nvSpPr>
      <dsp:spPr>
        <a:xfrm>
          <a:off x="-18234" y="752452"/>
          <a:ext cx="2238098" cy="2358561"/>
        </a:xfrm>
        <a:prstGeom prst="ellipse">
          <a:avLst/>
        </a:prstGeom>
        <a:blipFill rotWithShape="0">
          <a:blip xmlns:r="http://schemas.openxmlformats.org/officeDocument/2006/relationships" r:embed="rId1"/>
          <a:stretch>
            <a:fillRect/>
          </a:stretch>
        </a:blipFill>
        <a:ln>
          <a:noFill/>
        </a:ln>
        <a:effectLst>
          <a:outerShdw blurRad="50800" dist="38100" dir="14700000" algn="t"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22DDDA7-CC1F-4744-BD07-F5605461DBB0}">
      <dsp:nvSpPr>
        <dsp:cNvPr id="0" name=""/>
        <dsp:cNvSpPr/>
      </dsp:nvSpPr>
      <dsp:spPr>
        <a:xfrm>
          <a:off x="2418941" y="304806"/>
          <a:ext cx="1296233" cy="1296233"/>
        </a:xfrm>
        <a:prstGeom prst="ellipse">
          <a:avLst/>
        </a:prstGeom>
        <a:gradFill rotWithShape="1">
          <a:gsLst>
            <a:gs pos="0">
              <a:schemeClr val="accent2">
                <a:shade val="63000"/>
                <a:satMod val="165000"/>
              </a:schemeClr>
            </a:gs>
            <a:gs pos="30000">
              <a:schemeClr val="accent2">
                <a:shade val="58000"/>
                <a:satMod val="165000"/>
              </a:schemeClr>
            </a:gs>
            <a:gs pos="75000">
              <a:schemeClr val="accent2">
                <a:shade val="30000"/>
                <a:satMod val="175000"/>
              </a:schemeClr>
            </a:gs>
            <a:gs pos="100000">
              <a:schemeClr val="accent2">
                <a:shade val="15000"/>
                <a:satMod val="175000"/>
              </a:schemeClr>
            </a:gs>
          </a:gsLst>
          <a:path path="circle">
            <a:fillToRect l="50000" t="100000" r="50000" b="10000"/>
          </a:path>
        </a:gradFill>
        <a:ln>
          <a:noFill/>
        </a:ln>
        <a:effectLst>
          <a:outerShdw blurRad="50800" dist="38100" dir="14700000" algn="t" rotWithShape="0">
            <a:srgbClr val="000000">
              <a:alpha val="60000"/>
            </a:srgbClr>
          </a:outerShdw>
        </a:effectLst>
        <a:scene3d>
          <a:camera prst="orthographicFront"/>
          <a:lightRig rig="flat" dir="t"/>
        </a:scene3d>
        <a:sp3d prstMaterial="plastic">
          <a:bevelT w="127000" h="38200" prst="relaxedInset"/>
          <a:contourClr>
            <a:schemeClr val="accent2"/>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Treatment Group</a:t>
          </a:r>
          <a:endParaRPr lang="en-US" sz="1600" kern="1200" dirty="0"/>
        </a:p>
      </dsp:txBody>
      <dsp:txXfrm>
        <a:off x="2418941" y="304806"/>
        <a:ext cx="1296233" cy="1296233"/>
      </dsp:txXfrm>
    </dsp:sp>
    <dsp:sp modelId="{3EF5C33F-B06B-4FAA-9F06-9769C0A6783A}">
      <dsp:nvSpPr>
        <dsp:cNvPr id="0" name=""/>
        <dsp:cNvSpPr/>
      </dsp:nvSpPr>
      <dsp:spPr>
        <a:xfrm>
          <a:off x="2439227" y="2408153"/>
          <a:ext cx="1296233" cy="1296233"/>
        </a:xfrm>
        <a:prstGeom prst="ellipse">
          <a:avLst/>
        </a:prstGeom>
        <a:gradFill rotWithShape="1">
          <a:gsLst>
            <a:gs pos="0">
              <a:schemeClr val="accent2">
                <a:shade val="63000"/>
                <a:satMod val="165000"/>
              </a:schemeClr>
            </a:gs>
            <a:gs pos="30000">
              <a:schemeClr val="accent2">
                <a:shade val="58000"/>
                <a:satMod val="165000"/>
              </a:schemeClr>
            </a:gs>
            <a:gs pos="75000">
              <a:schemeClr val="accent2">
                <a:shade val="30000"/>
                <a:satMod val="175000"/>
              </a:schemeClr>
            </a:gs>
            <a:gs pos="100000">
              <a:schemeClr val="accent2">
                <a:shade val="15000"/>
                <a:satMod val="175000"/>
              </a:schemeClr>
            </a:gs>
          </a:gsLst>
          <a:path path="circle">
            <a:fillToRect l="50000" t="100000" r="50000" b="10000"/>
          </a:path>
        </a:gradFill>
        <a:ln>
          <a:noFill/>
        </a:ln>
        <a:effectLst>
          <a:outerShdw blurRad="50800" dist="38100" dir="14700000" algn="t" rotWithShape="0">
            <a:srgbClr val="000000">
              <a:alpha val="60000"/>
            </a:srgbClr>
          </a:outerShdw>
        </a:effectLst>
        <a:scene3d>
          <a:camera prst="orthographicFront"/>
          <a:lightRig rig="flat" dir="t"/>
        </a:scene3d>
        <a:sp3d prstMaterial="plastic">
          <a:bevelT w="127000" h="38200" prst="relaxedInset"/>
          <a:contourClr>
            <a:schemeClr val="accent2"/>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Control Group</a:t>
          </a:r>
          <a:endParaRPr lang="en-US" sz="1600" kern="1200" dirty="0"/>
        </a:p>
      </dsp:txBody>
      <dsp:txXfrm>
        <a:off x="2439227" y="2408153"/>
        <a:ext cx="1296233" cy="129623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C76DFF-4447-4DE8-92E3-8173794211E3}">
      <dsp:nvSpPr>
        <dsp:cNvPr id="0" name=""/>
        <dsp:cNvSpPr/>
      </dsp:nvSpPr>
      <dsp:spPr>
        <a:xfrm>
          <a:off x="0" y="63500"/>
          <a:ext cx="1752600" cy="1752600"/>
        </a:xfrm>
        <a:prstGeom prst="ellipse">
          <a:avLst/>
        </a:prstGeom>
        <a:gradFill rotWithShape="0">
          <a:gsLst>
            <a:gs pos="0">
              <a:schemeClr val="accent4">
                <a:hueOff val="0"/>
                <a:satOff val="0"/>
                <a:lumOff val="0"/>
                <a:alphaOff val="0"/>
                <a:shade val="63000"/>
                <a:satMod val="165000"/>
              </a:schemeClr>
            </a:gs>
            <a:gs pos="30000">
              <a:schemeClr val="accent4">
                <a:hueOff val="0"/>
                <a:satOff val="0"/>
                <a:lumOff val="0"/>
                <a:alphaOff val="0"/>
                <a:shade val="58000"/>
                <a:satMod val="165000"/>
              </a:schemeClr>
            </a:gs>
            <a:gs pos="75000">
              <a:schemeClr val="accent4">
                <a:hueOff val="0"/>
                <a:satOff val="0"/>
                <a:lumOff val="0"/>
                <a:alphaOff val="0"/>
                <a:shade val="30000"/>
                <a:satMod val="175000"/>
              </a:schemeClr>
            </a:gs>
            <a:gs pos="100000">
              <a:schemeClr val="accent4">
                <a:hueOff val="0"/>
                <a:satOff val="0"/>
                <a:lumOff val="0"/>
                <a:alphaOff val="0"/>
                <a:shade val="15000"/>
                <a:satMod val="175000"/>
              </a:schemeClr>
            </a:gs>
          </a:gsLst>
          <a:path path="circle">
            <a:fillToRect l="50000" t="100000" r="50000" b="10000"/>
          </a:path>
        </a:gradFill>
        <a:ln>
          <a:noFill/>
        </a:ln>
        <a:effectLst>
          <a:outerShdw blurRad="50800" dist="38100" dir="14700000" algn="t"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 First Observation </a:t>
          </a:r>
          <a:endParaRPr lang="en-US" sz="1800" kern="1200" dirty="0"/>
        </a:p>
      </dsp:txBody>
      <dsp:txXfrm>
        <a:off x="0" y="63500"/>
        <a:ext cx="1752600" cy="1752600"/>
      </dsp:txXfrm>
    </dsp:sp>
    <dsp:sp modelId="{1EAB769D-FE3B-44AC-B17F-83C74A84A64B}">
      <dsp:nvSpPr>
        <dsp:cNvPr id="0" name=""/>
        <dsp:cNvSpPr/>
      </dsp:nvSpPr>
      <dsp:spPr>
        <a:xfrm rot="5400000">
          <a:off x="2047470" y="630251"/>
          <a:ext cx="613409" cy="619097"/>
        </a:xfrm>
        <a:prstGeom prst="triangle">
          <a:avLst/>
        </a:prstGeom>
        <a:gradFill rotWithShape="0">
          <a:gsLst>
            <a:gs pos="0">
              <a:schemeClr val="accent4">
                <a:hueOff val="0"/>
                <a:satOff val="0"/>
                <a:lumOff val="0"/>
                <a:alphaOff val="0"/>
                <a:shade val="63000"/>
                <a:satMod val="165000"/>
              </a:schemeClr>
            </a:gs>
            <a:gs pos="30000">
              <a:schemeClr val="accent4">
                <a:hueOff val="0"/>
                <a:satOff val="0"/>
                <a:lumOff val="0"/>
                <a:alphaOff val="0"/>
                <a:shade val="58000"/>
                <a:satMod val="165000"/>
              </a:schemeClr>
            </a:gs>
            <a:gs pos="75000">
              <a:schemeClr val="accent4">
                <a:hueOff val="0"/>
                <a:satOff val="0"/>
                <a:lumOff val="0"/>
                <a:alphaOff val="0"/>
                <a:shade val="30000"/>
                <a:satMod val="175000"/>
              </a:schemeClr>
            </a:gs>
            <a:gs pos="100000">
              <a:schemeClr val="accent4">
                <a:hueOff val="0"/>
                <a:satOff val="0"/>
                <a:lumOff val="0"/>
                <a:alphaOff val="0"/>
                <a:shade val="15000"/>
                <a:satMod val="175000"/>
              </a:schemeClr>
            </a:gs>
          </a:gsLst>
          <a:path path="circle">
            <a:fillToRect l="50000" t="100000" r="50000" b="10000"/>
          </a:path>
        </a:gradFill>
        <a:ln>
          <a:noFill/>
        </a:ln>
        <a:effectLst>
          <a:outerShdw blurRad="50800" dist="38100" dir="14700000" algn="t"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89D9010-FD16-4F89-BCA9-9DD52BDE10DC}">
      <dsp:nvSpPr>
        <dsp:cNvPr id="0" name=""/>
        <dsp:cNvSpPr/>
      </dsp:nvSpPr>
      <dsp:spPr>
        <a:xfrm>
          <a:off x="2920707" y="355307"/>
          <a:ext cx="1168984" cy="1168984"/>
        </a:xfrm>
        <a:prstGeom prst="ellipse">
          <a:avLst/>
        </a:prstGeom>
        <a:gradFill rotWithShape="0">
          <a:gsLst>
            <a:gs pos="0">
              <a:schemeClr val="accent4">
                <a:hueOff val="4885687"/>
                <a:satOff val="0"/>
                <a:lumOff val="0"/>
                <a:alphaOff val="0"/>
                <a:shade val="63000"/>
                <a:satMod val="165000"/>
              </a:schemeClr>
            </a:gs>
            <a:gs pos="30000">
              <a:schemeClr val="accent4">
                <a:hueOff val="4885687"/>
                <a:satOff val="0"/>
                <a:lumOff val="0"/>
                <a:alphaOff val="0"/>
                <a:shade val="58000"/>
                <a:satMod val="165000"/>
              </a:schemeClr>
            </a:gs>
            <a:gs pos="75000">
              <a:schemeClr val="accent4">
                <a:hueOff val="4885687"/>
                <a:satOff val="0"/>
                <a:lumOff val="0"/>
                <a:alphaOff val="0"/>
                <a:shade val="30000"/>
                <a:satMod val="175000"/>
              </a:schemeClr>
            </a:gs>
            <a:gs pos="100000">
              <a:schemeClr val="accent4">
                <a:hueOff val="4885687"/>
                <a:satOff val="0"/>
                <a:lumOff val="0"/>
                <a:alphaOff val="0"/>
                <a:shade val="15000"/>
                <a:satMod val="175000"/>
              </a:schemeClr>
            </a:gs>
          </a:gsLst>
          <a:path path="circle">
            <a:fillToRect l="50000" t="100000" r="50000" b="10000"/>
          </a:path>
        </a:gradFill>
        <a:ln>
          <a:noFill/>
        </a:ln>
        <a:effectLst>
          <a:outerShdw blurRad="50800" dist="38100" dir="14700000" algn="t"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Treatment</a:t>
          </a:r>
          <a:endParaRPr lang="en-US" sz="1400" kern="1200" dirty="0"/>
        </a:p>
      </dsp:txBody>
      <dsp:txXfrm>
        <a:off x="2920707" y="355307"/>
        <a:ext cx="1168984" cy="1168984"/>
      </dsp:txXfrm>
    </dsp:sp>
    <dsp:sp modelId="{DFBD957F-1607-4589-B12A-D4124873853A}">
      <dsp:nvSpPr>
        <dsp:cNvPr id="0" name=""/>
        <dsp:cNvSpPr/>
      </dsp:nvSpPr>
      <dsp:spPr>
        <a:xfrm rot="5400000">
          <a:off x="4384562" y="630251"/>
          <a:ext cx="613409" cy="619097"/>
        </a:xfrm>
        <a:prstGeom prst="triangle">
          <a:avLst/>
        </a:prstGeom>
        <a:gradFill rotWithShape="0">
          <a:gsLst>
            <a:gs pos="0">
              <a:schemeClr val="accent4">
                <a:hueOff val="9771374"/>
                <a:satOff val="0"/>
                <a:lumOff val="0"/>
                <a:alphaOff val="0"/>
                <a:shade val="63000"/>
                <a:satMod val="165000"/>
              </a:schemeClr>
            </a:gs>
            <a:gs pos="30000">
              <a:schemeClr val="accent4">
                <a:hueOff val="9771374"/>
                <a:satOff val="0"/>
                <a:lumOff val="0"/>
                <a:alphaOff val="0"/>
                <a:shade val="58000"/>
                <a:satMod val="165000"/>
              </a:schemeClr>
            </a:gs>
            <a:gs pos="75000">
              <a:schemeClr val="accent4">
                <a:hueOff val="9771374"/>
                <a:satOff val="0"/>
                <a:lumOff val="0"/>
                <a:alphaOff val="0"/>
                <a:shade val="30000"/>
                <a:satMod val="175000"/>
              </a:schemeClr>
            </a:gs>
            <a:gs pos="100000">
              <a:schemeClr val="accent4">
                <a:hueOff val="9771374"/>
                <a:satOff val="0"/>
                <a:lumOff val="0"/>
                <a:alphaOff val="0"/>
                <a:shade val="15000"/>
                <a:satMod val="175000"/>
              </a:schemeClr>
            </a:gs>
          </a:gsLst>
          <a:path path="circle">
            <a:fillToRect l="50000" t="100000" r="50000" b="10000"/>
          </a:path>
        </a:gradFill>
        <a:ln>
          <a:noFill/>
        </a:ln>
        <a:effectLst>
          <a:outerShdw blurRad="50800" dist="38100" dir="14700000" algn="t"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2ADA6281-DA68-4BA9-9820-6084B39FD2BD}">
      <dsp:nvSpPr>
        <dsp:cNvPr id="0" name=""/>
        <dsp:cNvSpPr/>
      </dsp:nvSpPr>
      <dsp:spPr>
        <a:xfrm>
          <a:off x="5257799" y="63500"/>
          <a:ext cx="1752600" cy="1752600"/>
        </a:xfrm>
        <a:prstGeom prst="ellipse">
          <a:avLst/>
        </a:prstGeom>
        <a:gradFill rotWithShape="0">
          <a:gsLst>
            <a:gs pos="0">
              <a:schemeClr val="accent4">
                <a:hueOff val="9771374"/>
                <a:satOff val="0"/>
                <a:lumOff val="0"/>
                <a:alphaOff val="0"/>
                <a:shade val="63000"/>
                <a:satMod val="165000"/>
              </a:schemeClr>
            </a:gs>
            <a:gs pos="30000">
              <a:schemeClr val="accent4">
                <a:hueOff val="9771374"/>
                <a:satOff val="0"/>
                <a:lumOff val="0"/>
                <a:alphaOff val="0"/>
                <a:shade val="58000"/>
                <a:satMod val="165000"/>
              </a:schemeClr>
            </a:gs>
            <a:gs pos="75000">
              <a:schemeClr val="accent4">
                <a:hueOff val="9771374"/>
                <a:satOff val="0"/>
                <a:lumOff val="0"/>
                <a:alphaOff val="0"/>
                <a:shade val="30000"/>
                <a:satMod val="175000"/>
              </a:schemeClr>
            </a:gs>
            <a:gs pos="100000">
              <a:schemeClr val="accent4">
                <a:hueOff val="9771374"/>
                <a:satOff val="0"/>
                <a:lumOff val="0"/>
                <a:alphaOff val="0"/>
                <a:shade val="15000"/>
                <a:satMod val="175000"/>
              </a:schemeClr>
            </a:gs>
          </a:gsLst>
          <a:path path="circle">
            <a:fillToRect l="50000" t="100000" r="50000" b="10000"/>
          </a:path>
        </a:gradFill>
        <a:ln>
          <a:noFill/>
        </a:ln>
        <a:effectLst>
          <a:outerShdw blurRad="50800" dist="38100" dir="14700000" algn="t"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Second Observation </a:t>
          </a:r>
          <a:endParaRPr lang="en-US" sz="1800" kern="1200" dirty="0"/>
        </a:p>
      </dsp:txBody>
      <dsp:txXfrm>
        <a:off x="5257799" y="63500"/>
        <a:ext cx="1752600" cy="17526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71844F-71A5-4EE1-8447-E19B410B75EC}">
      <dsp:nvSpPr>
        <dsp:cNvPr id="0" name=""/>
        <dsp:cNvSpPr/>
      </dsp:nvSpPr>
      <dsp:spPr>
        <a:xfrm>
          <a:off x="2155507" y="2277603"/>
          <a:ext cx="1784985" cy="1784985"/>
        </a:xfrm>
        <a:prstGeom prst="ellipse">
          <a:avLst/>
        </a:prstGeom>
        <a:gradFill rotWithShape="0">
          <a:gsLst>
            <a:gs pos="0">
              <a:schemeClr val="accent2">
                <a:hueOff val="0"/>
                <a:satOff val="0"/>
                <a:lumOff val="0"/>
                <a:alphaOff val="0"/>
                <a:shade val="63000"/>
                <a:satMod val="165000"/>
              </a:schemeClr>
            </a:gs>
            <a:gs pos="30000">
              <a:schemeClr val="accent2">
                <a:hueOff val="0"/>
                <a:satOff val="0"/>
                <a:lumOff val="0"/>
                <a:alphaOff val="0"/>
                <a:shade val="58000"/>
                <a:satMod val="165000"/>
              </a:schemeClr>
            </a:gs>
            <a:gs pos="75000">
              <a:schemeClr val="accent2">
                <a:hueOff val="0"/>
                <a:satOff val="0"/>
                <a:lumOff val="0"/>
                <a:alphaOff val="0"/>
                <a:shade val="30000"/>
                <a:satMod val="175000"/>
              </a:schemeClr>
            </a:gs>
            <a:gs pos="100000">
              <a:schemeClr val="accent2">
                <a:hueOff val="0"/>
                <a:satOff val="0"/>
                <a:lumOff val="0"/>
                <a:alphaOff val="0"/>
                <a:shade val="15000"/>
                <a:satMod val="175000"/>
              </a:schemeClr>
            </a:gs>
          </a:gsLst>
          <a:path path="circle">
            <a:fillToRect l="50000" t="100000" r="50000" b="10000"/>
          </a:path>
        </a:gradFill>
        <a:ln>
          <a:noFill/>
        </a:ln>
        <a:effectLst>
          <a:outerShdw blurRad="50800" dist="38100" dir="14700000" algn="t"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Outcome</a:t>
          </a:r>
          <a:endParaRPr lang="en-US" sz="2400" kern="1200" dirty="0"/>
        </a:p>
      </dsp:txBody>
      <dsp:txXfrm>
        <a:off x="2155507" y="2277603"/>
        <a:ext cx="1784985" cy="1784985"/>
      </dsp:txXfrm>
    </dsp:sp>
    <dsp:sp modelId="{8EF70779-0056-4CD3-AA05-F3BDF1A19577}">
      <dsp:nvSpPr>
        <dsp:cNvPr id="0" name=""/>
        <dsp:cNvSpPr/>
      </dsp:nvSpPr>
      <dsp:spPr>
        <a:xfrm rot="12900000">
          <a:off x="871449" y="1920360"/>
          <a:ext cx="1510013" cy="508720"/>
        </a:xfrm>
        <a:prstGeom prst="leftArrow">
          <a:avLst>
            <a:gd name="adj1" fmla="val 60000"/>
            <a:gd name="adj2" fmla="val 50000"/>
          </a:avLst>
        </a:prstGeom>
        <a:gradFill rotWithShape="0">
          <a:gsLst>
            <a:gs pos="0">
              <a:schemeClr val="accent2">
                <a:tint val="60000"/>
                <a:hueOff val="0"/>
                <a:satOff val="0"/>
                <a:lumOff val="0"/>
                <a:alphaOff val="0"/>
                <a:shade val="63000"/>
                <a:satMod val="165000"/>
              </a:schemeClr>
            </a:gs>
            <a:gs pos="30000">
              <a:schemeClr val="accent2">
                <a:tint val="60000"/>
                <a:hueOff val="0"/>
                <a:satOff val="0"/>
                <a:lumOff val="0"/>
                <a:alphaOff val="0"/>
                <a:shade val="58000"/>
                <a:satMod val="165000"/>
              </a:schemeClr>
            </a:gs>
            <a:gs pos="75000">
              <a:schemeClr val="accent2">
                <a:tint val="60000"/>
                <a:hueOff val="0"/>
                <a:satOff val="0"/>
                <a:lumOff val="0"/>
                <a:alphaOff val="0"/>
                <a:shade val="30000"/>
                <a:satMod val="175000"/>
              </a:schemeClr>
            </a:gs>
            <a:gs pos="100000">
              <a:schemeClr val="accent2">
                <a:tint val="60000"/>
                <a:hueOff val="0"/>
                <a:satOff val="0"/>
                <a:lumOff val="0"/>
                <a:alphaOff val="0"/>
                <a:shade val="15000"/>
                <a:satMod val="175000"/>
              </a:schemeClr>
            </a:gs>
          </a:gsLst>
          <a:path path="circle">
            <a:fillToRect l="50000" t="100000" r="50000" b="10000"/>
          </a:path>
        </a:gradFill>
        <a:ln>
          <a:noFill/>
        </a:ln>
        <a:effectLst>
          <a:outerShdw blurRad="50800" dist="38100" dir="14700000" algn="t" rotWithShape="0">
            <a:srgbClr val="000000">
              <a:alpha val="60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C5FAFEE-F857-4796-9316-D1EBDC35AEE1}">
      <dsp:nvSpPr>
        <dsp:cNvPr id="0" name=""/>
        <dsp:cNvSpPr/>
      </dsp:nvSpPr>
      <dsp:spPr>
        <a:xfrm>
          <a:off x="160123" y="1063372"/>
          <a:ext cx="1695735" cy="1356588"/>
        </a:xfrm>
        <a:prstGeom prst="roundRect">
          <a:avLst>
            <a:gd name="adj" fmla="val 10000"/>
          </a:avLst>
        </a:prstGeom>
        <a:gradFill rotWithShape="0">
          <a:gsLst>
            <a:gs pos="0">
              <a:schemeClr val="accent2">
                <a:hueOff val="0"/>
                <a:satOff val="0"/>
                <a:lumOff val="0"/>
                <a:alphaOff val="0"/>
                <a:shade val="63000"/>
                <a:satMod val="165000"/>
              </a:schemeClr>
            </a:gs>
            <a:gs pos="30000">
              <a:schemeClr val="accent2">
                <a:hueOff val="0"/>
                <a:satOff val="0"/>
                <a:lumOff val="0"/>
                <a:alphaOff val="0"/>
                <a:shade val="58000"/>
                <a:satMod val="165000"/>
              </a:schemeClr>
            </a:gs>
            <a:gs pos="75000">
              <a:schemeClr val="accent2">
                <a:hueOff val="0"/>
                <a:satOff val="0"/>
                <a:lumOff val="0"/>
                <a:alphaOff val="0"/>
                <a:shade val="30000"/>
                <a:satMod val="175000"/>
              </a:schemeClr>
            </a:gs>
            <a:gs pos="100000">
              <a:schemeClr val="accent2">
                <a:hueOff val="0"/>
                <a:satOff val="0"/>
                <a:lumOff val="0"/>
                <a:alphaOff val="0"/>
                <a:shade val="15000"/>
                <a:satMod val="175000"/>
              </a:schemeClr>
            </a:gs>
          </a:gsLst>
          <a:path path="circle">
            <a:fillToRect l="50000" t="100000" r="50000" b="10000"/>
          </a:path>
        </a:gradFill>
        <a:ln>
          <a:noFill/>
        </a:ln>
        <a:effectLst>
          <a:outerShdw blurRad="50800" dist="38100" dir="14700000" algn="t"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kern="1200" dirty="0" smtClean="0"/>
            <a:t>Treatment?</a:t>
          </a:r>
          <a:endParaRPr lang="en-US" sz="2500" kern="1200" dirty="0"/>
        </a:p>
      </dsp:txBody>
      <dsp:txXfrm>
        <a:off x="160123" y="1063372"/>
        <a:ext cx="1695735" cy="1356588"/>
      </dsp:txXfrm>
    </dsp:sp>
    <dsp:sp modelId="{D1EC4EE5-D9E3-4E1A-BA56-C4834BAF1753}">
      <dsp:nvSpPr>
        <dsp:cNvPr id="0" name=""/>
        <dsp:cNvSpPr/>
      </dsp:nvSpPr>
      <dsp:spPr>
        <a:xfrm rot="16200000">
          <a:off x="2292993" y="1180352"/>
          <a:ext cx="1510013" cy="508720"/>
        </a:xfrm>
        <a:prstGeom prst="leftArrow">
          <a:avLst>
            <a:gd name="adj1" fmla="val 60000"/>
            <a:gd name="adj2" fmla="val 50000"/>
          </a:avLst>
        </a:prstGeom>
        <a:gradFill rotWithShape="0">
          <a:gsLst>
            <a:gs pos="0">
              <a:schemeClr val="accent2">
                <a:tint val="60000"/>
                <a:hueOff val="0"/>
                <a:satOff val="0"/>
                <a:lumOff val="0"/>
                <a:alphaOff val="0"/>
                <a:shade val="63000"/>
                <a:satMod val="165000"/>
              </a:schemeClr>
            </a:gs>
            <a:gs pos="30000">
              <a:schemeClr val="accent2">
                <a:tint val="60000"/>
                <a:hueOff val="0"/>
                <a:satOff val="0"/>
                <a:lumOff val="0"/>
                <a:alphaOff val="0"/>
                <a:shade val="58000"/>
                <a:satMod val="165000"/>
              </a:schemeClr>
            </a:gs>
            <a:gs pos="75000">
              <a:schemeClr val="accent2">
                <a:tint val="60000"/>
                <a:hueOff val="0"/>
                <a:satOff val="0"/>
                <a:lumOff val="0"/>
                <a:alphaOff val="0"/>
                <a:shade val="30000"/>
                <a:satMod val="175000"/>
              </a:schemeClr>
            </a:gs>
            <a:gs pos="100000">
              <a:schemeClr val="accent2">
                <a:tint val="60000"/>
                <a:hueOff val="0"/>
                <a:satOff val="0"/>
                <a:lumOff val="0"/>
                <a:alphaOff val="0"/>
                <a:shade val="15000"/>
                <a:satMod val="175000"/>
              </a:schemeClr>
            </a:gs>
          </a:gsLst>
          <a:path path="circle">
            <a:fillToRect l="50000" t="100000" r="50000" b="10000"/>
          </a:path>
        </a:gradFill>
        <a:ln>
          <a:noFill/>
        </a:ln>
        <a:effectLst>
          <a:outerShdw blurRad="50800" dist="38100" dir="14700000" algn="t" rotWithShape="0">
            <a:srgbClr val="000000">
              <a:alpha val="60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111A79AC-9F09-4D0C-86BC-DEBC6F6DAFC8}">
      <dsp:nvSpPr>
        <dsp:cNvPr id="0" name=""/>
        <dsp:cNvSpPr/>
      </dsp:nvSpPr>
      <dsp:spPr>
        <a:xfrm>
          <a:off x="2200132" y="1411"/>
          <a:ext cx="1695735" cy="1356588"/>
        </a:xfrm>
        <a:prstGeom prst="roundRect">
          <a:avLst>
            <a:gd name="adj" fmla="val 10000"/>
          </a:avLst>
        </a:prstGeom>
        <a:gradFill rotWithShape="0">
          <a:gsLst>
            <a:gs pos="0">
              <a:schemeClr val="accent2">
                <a:hueOff val="0"/>
                <a:satOff val="0"/>
                <a:lumOff val="0"/>
                <a:alphaOff val="0"/>
                <a:shade val="63000"/>
                <a:satMod val="165000"/>
              </a:schemeClr>
            </a:gs>
            <a:gs pos="30000">
              <a:schemeClr val="accent2">
                <a:hueOff val="0"/>
                <a:satOff val="0"/>
                <a:lumOff val="0"/>
                <a:alphaOff val="0"/>
                <a:shade val="58000"/>
                <a:satMod val="165000"/>
              </a:schemeClr>
            </a:gs>
            <a:gs pos="75000">
              <a:schemeClr val="accent2">
                <a:hueOff val="0"/>
                <a:satOff val="0"/>
                <a:lumOff val="0"/>
                <a:alphaOff val="0"/>
                <a:shade val="30000"/>
                <a:satMod val="175000"/>
              </a:schemeClr>
            </a:gs>
            <a:gs pos="100000">
              <a:schemeClr val="accent2">
                <a:hueOff val="0"/>
                <a:satOff val="0"/>
                <a:lumOff val="0"/>
                <a:alphaOff val="0"/>
                <a:shade val="15000"/>
                <a:satMod val="175000"/>
              </a:schemeClr>
            </a:gs>
          </a:gsLst>
          <a:path path="circle">
            <a:fillToRect l="50000" t="100000" r="50000" b="10000"/>
          </a:path>
        </a:gradFill>
        <a:ln>
          <a:noFill/>
        </a:ln>
        <a:effectLst>
          <a:outerShdw blurRad="50800" dist="38100" dir="14700000" algn="t"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kern="1200" dirty="0" smtClean="0"/>
            <a:t>Subject Variable?</a:t>
          </a:r>
          <a:endParaRPr lang="en-US" sz="2500" kern="1200" dirty="0"/>
        </a:p>
      </dsp:txBody>
      <dsp:txXfrm>
        <a:off x="2200132" y="1411"/>
        <a:ext cx="1695735" cy="1356588"/>
      </dsp:txXfrm>
    </dsp:sp>
    <dsp:sp modelId="{FEE39EEF-E9B5-44B1-B56B-14EED35A9951}">
      <dsp:nvSpPr>
        <dsp:cNvPr id="0" name=""/>
        <dsp:cNvSpPr/>
      </dsp:nvSpPr>
      <dsp:spPr>
        <a:xfrm rot="19500000">
          <a:off x="3714536" y="1920360"/>
          <a:ext cx="1510013" cy="508720"/>
        </a:xfrm>
        <a:prstGeom prst="leftArrow">
          <a:avLst>
            <a:gd name="adj1" fmla="val 60000"/>
            <a:gd name="adj2" fmla="val 50000"/>
          </a:avLst>
        </a:prstGeom>
        <a:gradFill rotWithShape="0">
          <a:gsLst>
            <a:gs pos="0">
              <a:schemeClr val="accent2">
                <a:tint val="60000"/>
                <a:hueOff val="0"/>
                <a:satOff val="0"/>
                <a:lumOff val="0"/>
                <a:alphaOff val="0"/>
                <a:shade val="63000"/>
                <a:satMod val="165000"/>
              </a:schemeClr>
            </a:gs>
            <a:gs pos="30000">
              <a:schemeClr val="accent2">
                <a:tint val="60000"/>
                <a:hueOff val="0"/>
                <a:satOff val="0"/>
                <a:lumOff val="0"/>
                <a:alphaOff val="0"/>
                <a:shade val="58000"/>
                <a:satMod val="165000"/>
              </a:schemeClr>
            </a:gs>
            <a:gs pos="75000">
              <a:schemeClr val="accent2">
                <a:tint val="60000"/>
                <a:hueOff val="0"/>
                <a:satOff val="0"/>
                <a:lumOff val="0"/>
                <a:alphaOff val="0"/>
                <a:shade val="30000"/>
                <a:satMod val="175000"/>
              </a:schemeClr>
            </a:gs>
            <a:gs pos="100000">
              <a:schemeClr val="accent2">
                <a:tint val="60000"/>
                <a:hueOff val="0"/>
                <a:satOff val="0"/>
                <a:lumOff val="0"/>
                <a:alphaOff val="0"/>
                <a:shade val="15000"/>
                <a:satMod val="175000"/>
              </a:schemeClr>
            </a:gs>
          </a:gsLst>
          <a:path path="circle">
            <a:fillToRect l="50000" t="100000" r="50000" b="10000"/>
          </a:path>
        </a:gradFill>
        <a:ln>
          <a:noFill/>
        </a:ln>
        <a:effectLst>
          <a:outerShdw blurRad="50800" dist="38100" dir="14700000" algn="t" rotWithShape="0">
            <a:srgbClr val="000000">
              <a:alpha val="60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150697C1-3F21-4447-B7A2-79BC0DDE4D23}">
      <dsp:nvSpPr>
        <dsp:cNvPr id="0" name=""/>
        <dsp:cNvSpPr/>
      </dsp:nvSpPr>
      <dsp:spPr>
        <a:xfrm>
          <a:off x="4240140" y="1063372"/>
          <a:ext cx="1695735" cy="1356588"/>
        </a:xfrm>
        <a:prstGeom prst="roundRect">
          <a:avLst>
            <a:gd name="adj" fmla="val 10000"/>
          </a:avLst>
        </a:prstGeom>
        <a:gradFill rotWithShape="0">
          <a:gsLst>
            <a:gs pos="0">
              <a:schemeClr val="accent2">
                <a:hueOff val="0"/>
                <a:satOff val="0"/>
                <a:lumOff val="0"/>
                <a:alphaOff val="0"/>
                <a:shade val="63000"/>
                <a:satMod val="165000"/>
              </a:schemeClr>
            </a:gs>
            <a:gs pos="30000">
              <a:schemeClr val="accent2">
                <a:hueOff val="0"/>
                <a:satOff val="0"/>
                <a:lumOff val="0"/>
                <a:alphaOff val="0"/>
                <a:shade val="58000"/>
                <a:satMod val="165000"/>
              </a:schemeClr>
            </a:gs>
            <a:gs pos="75000">
              <a:schemeClr val="accent2">
                <a:hueOff val="0"/>
                <a:satOff val="0"/>
                <a:lumOff val="0"/>
                <a:alphaOff val="0"/>
                <a:shade val="30000"/>
                <a:satMod val="175000"/>
              </a:schemeClr>
            </a:gs>
            <a:gs pos="100000">
              <a:schemeClr val="accent2">
                <a:hueOff val="0"/>
                <a:satOff val="0"/>
                <a:lumOff val="0"/>
                <a:alphaOff val="0"/>
                <a:shade val="15000"/>
                <a:satMod val="175000"/>
              </a:schemeClr>
            </a:gs>
          </a:gsLst>
          <a:path path="circle">
            <a:fillToRect l="50000" t="100000" r="50000" b="10000"/>
          </a:path>
        </a:gradFill>
        <a:ln>
          <a:noFill/>
        </a:ln>
        <a:effectLst>
          <a:outerShdw blurRad="50800" dist="38100" dir="14700000" algn="t"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kern="1200" dirty="0" smtClean="0"/>
            <a:t>Extraneous variable?</a:t>
          </a:r>
          <a:endParaRPr lang="en-US" sz="2500" kern="1200" dirty="0"/>
        </a:p>
      </dsp:txBody>
      <dsp:txXfrm>
        <a:off x="4240140" y="1063372"/>
        <a:ext cx="1695735" cy="135658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767C87-1DEC-4023-B0F2-396CADABDF82}">
      <dsp:nvSpPr>
        <dsp:cNvPr id="0" name=""/>
        <dsp:cNvSpPr/>
      </dsp:nvSpPr>
      <dsp:spPr>
        <a:xfrm>
          <a:off x="0" y="50800"/>
          <a:ext cx="6705600" cy="4191000"/>
        </a:xfrm>
        <a:prstGeom prst="swooshArrow">
          <a:avLst>
            <a:gd name="adj1" fmla="val 25000"/>
            <a:gd name="adj2" fmla="val 25000"/>
          </a:avLst>
        </a:prstGeom>
        <a:gradFill rotWithShape="0">
          <a:gsLst>
            <a:gs pos="0">
              <a:schemeClr val="dk1">
                <a:tint val="40000"/>
                <a:hueOff val="0"/>
                <a:satOff val="0"/>
                <a:lumOff val="0"/>
                <a:alphaOff val="0"/>
                <a:shade val="63000"/>
                <a:satMod val="165000"/>
              </a:schemeClr>
            </a:gs>
            <a:gs pos="30000">
              <a:schemeClr val="dk1">
                <a:tint val="40000"/>
                <a:hueOff val="0"/>
                <a:satOff val="0"/>
                <a:lumOff val="0"/>
                <a:alphaOff val="0"/>
                <a:shade val="58000"/>
                <a:satMod val="165000"/>
              </a:schemeClr>
            </a:gs>
            <a:gs pos="75000">
              <a:schemeClr val="dk1">
                <a:tint val="40000"/>
                <a:hueOff val="0"/>
                <a:satOff val="0"/>
                <a:lumOff val="0"/>
                <a:alphaOff val="0"/>
                <a:shade val="30000"/>
                <a:satMod val="175000"/>
              </a:schemeClr>
            </a:gs>
            <a:gs pos="100000">
              <a:schemeClr val="dk1">
                <a:tint val="40000"/>
                <a:hueOff val="0"/>
                <a:satOff val="0"/>
                <a:lumOff val="0"/>
                <a:alphaOff val="0"/>
                <a:shade val="15000"/>
                <a:satMod val="175000"/>
              </a:schemeClr>
            </a:gs>
          </a:gsLst>
          <a:path path="circle">
            <a:fillToRect l="50000" t="100000" r="50000" b="10000"/>
          </a:path>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8F1ECB43-DBAB-4058-A3CD-BEB7123E3267}">
      <dsp:nvSpPr>
        <dsp:cNvPr id="0" name=""/>
        <dsp:cNvSpPr/>
      </dsp:nvSpPr>
      <dsp:spPr>
        <a:xfrm>
          <a:off x="228600" y="2362200"/>
          <a:ext cx="1981200" cy="1343913"/>
        </a:xfrm>
        <a:prstGeom prst="ellipse">
          <a:avLst/>
        </a:prstGeom>
        <a:gradFill rotWithShape="0">
          <a:gsLst>
            <a:gs pos="0">
              <a:schemeClr val="lt1">
                <a:hueOff val="0"/>
                <a:satOff val="0"/>
                <a:lumOff val="0"/>
                <a:alphaOff val="0"/>
                <a:shade val="63000"/>
                <a:satMod val="165000"/>
              </a:schemeClr>
            </a:gs>
            <a:gs pos="30000">
              <a:schemeClr val="lt1">
                <a:hueOff val="0"/>
                <a:satOff val="0"/>
                <a:lumOff val="0"/>
                <a:alphaOff val="0"/>
                <a:shade val="58000"/>
                <a:satMod val="165000"/>
              </a:schemeClr>
            </a:gs>
            <a:gs pos="75000">
              <a:schemeClr val="lt1">
                <a:hueOff val="0"/>
                <a:satOff val="0"/>
                <a:lumOff val="0"/>
                <a:alphaOff val="0"/>
                <a:shade val="30000"/>
                <a:satMod val="175000"/>
              </a:schemeClr>
            </a:gs>
            <a:gs pos="100000">
              <a:schemeClr val="lt1">
                <a:hueOff val="0"/>
                <a:satOff val="0"/>
                <a:lumOff val="0"/>
                <a:alphaOff val="0"/>
                <a:shade val="15000"/>
                <a:satMod val="175000"/>
              </a:schemeClr>
            </a:gs>
          </a:gsLst>
          <a:path path="circle">
            <a:fillToRect l="50000" t="100000" r="50000" b="10000"/>
          </a:path>
        </a:gradFill>
        <a:ln>
          <a:noFill/>
        </a:ln>
        <a:effectLst>
          <a:outerShdw blurRad="50800" dist="38100" dir="14700000" algn="t"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AAB317F-FACD-477E-80CE-FB7DCDB965E3}">
      <dsp:nvSpPr>
        <dsp:cNvPr id="0" name=""/>
        <dsp:cNvSpPr/>
      </dsp:nvSpPr>
      <dsp:spPr>
        <a:xfrm>
          <a:off x="152390" y="2514609"/>
          <a:ext cx="1935475" cy="9259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361" tIns="0" rIns="0" bIns="0" numCol="1" spcCol="1270" anchor="t"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1066800">
            <a:lnSpc>
              <a:spcPct val="90000"/>
            </a:lnSpc>
            <a:spcBef>
              <a:spcPct val="0"/>
            </a:spcBef>
            <a:spcAft>
              <a:spcPct val="35000"/>
            </a:spcAft>
          </a:pPr>
          <a:r>
            <a:rPr lang="en-US" sz="2400" b="1" kern="1200" cap="none" spc="0" dirty="0" smtClean="0">
              <a:ln w="11430">
                <a:solidFill>
                  <a:schemeClr val="bg2"/>
                </a:solidFill>
              </a:ln>
              <a:solidFill>
                <a:schemeClr val="bg2"/>
              </a:solidFill>
              <a:effectLst>
                <a:outerShdw blurRad="50800" dist="39000" dir="5460000" algn="tl">
                  <a:srgbClr val="000000">
                    <a:alpha val="38000"/>
                  </a:srgbClr>
                </a:outerShdw>
              </a:effectLst>
            </a:rPr>
            <a:t>Research Study Findings</a:t>
          </a:r>
          <a:endParaRPr lang="en-US" sz="2400" b="1" kern="1200" cap="none" spc="0" dirty="0">
            <a:ln w="11430">
              <a:solidFill>
                <a:schemeClr val="bg2"/>
              </a:solidFill>
            </a:ln>
            <a:solidFill>
              <a:schemeClr val="bg2"/>
            </a:solidFill>
            <a:effectLst>
              <a:outerShdw blurRad="50800" dist="39000" dir="5460000" algn="tl">
                <a:srgbClr val="000000">
                  <a:alpha val="38000"/>
                </a:srgbClr>
              </a:outerShdw>
            </a:effectLst>
          </a:endParaRPr>
        </a:p>
      </dsp:txBody>
      <dsp:txXfrm>
        <a:off x="152390" y="2514609"/>
        <a:ext cx="1935475" cy="925952"/>
      </dsp:txXfrm>
    </dsp:sp>
    <dsp:sp modelId="{776EE605-6C71-4A95-9523-4F017A1349B9}">
      <dsp:nvSpPr>
        <dsp:cNvPr id="0" name=""/>
        <dsp:cNvSpPr/>
      </dsp:nvSpPr>
      <dsp:spPr>
        <a:xfrm>
          <a:off x="4059934" y="478530"/>
          <a:ext cx="2340867" cy="1426470"/>
        </a:xfrm>
        <a:prstGeom prst="ellipse">
          <a:avLst/>
        </a:prstGeom>
        <a:gradFill rotWithShape="0">
          <a:gsLst>
            <a:gs pos="0">
              <a:schemeClr val="lt1">
                <a:hueOff val="0"/>
                <a:satOff val="0"/>
                <a:lumOff val="0"/>
                <a:alphaOff val="0"/>
                <a:shade val="63000"/>
                <a:satMod val="165000"/>
              </a:schemeClr>
            </a:gs>
            <a:gs pos="30000">
              <a:schemeClr val="lt1">
                <a:hueOff val="0"/>
                <a:satOff val="0"/>
                <a:lumOff val="0"/>
                <a:alphaOff val="0"/>
                <a:shade val="58000"/>
                <a:satMod val="165000"/>
              </a:schemeClr>
            </a:gs>
            <a:gs pos="75000">
              <a:schemeClr val="lt1">
                <a:hueOff val="0"/>
                <a:satOff val="0"/>
                <a:lumOff val="0"/>
                <a:alphaOff val="0"/>
                <a:shade val="30000"/>
                <a:satMod val="175000"/>
              </a:schemeClr>
            </a:gs>
            <a:gs pos="100000">
              <a:schemeClr val="lt1">
                <a:hueOff val="0"/>
                <a:satOff val="0"/>
                <a:lumOff val="0"/>
                <a:alphaOff val="0"/>
                <a:shade val="15000"/>
                <a:satMod val="175000"/>
              </a:schemeClr>
            </a:gs>
          </a:gsLst>
          <a:path path="circle">
            <a:fillToRect l="50000" t="100000" r="50000" b="10000"/>
          </a:path>
        </a:gradFill>
        <a:ln>
          <a:noFill/>
        </a:ln>
        <a:effectLst>
          <a:outerShdw blurRad="50800" dist="38100" dir="14700000" algn="t"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F1ED67F-35D6-41B8-98B2-0E8DA06EB48E}">
      <dsp:nvSpPr>
        <dsp:cNvPr id="0" name=""/>
        <dsp:cNvSpPr/>
      </dsp:nvSpPr>
      <dsp:spPr>
        <a:xfrm>
          <a:off x="3962396" y="761997"/>
          <a:ext cx="2221991" cy="8222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190" tIns="0" rIns="0" bIns="0" numCol="1" spcCol="1270" anchor="t"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1066800">
            <a:lnSpc>
              <a:spcPct val="90000"/>
            </a:lnSpc>
            <a:spcBef>
              <a:spcPct val="0"/>
            </a:spcBef>
            <a:spcAft>
              <a:spcPct val="35000"/>
            </a:spcAft>
          </a:pPr>
          <a:r>
            <a:rPr lang="en-US" sz="2400" b="1" kern="1200" cap="none" spc="0" dirty="0" smtClean="0">
              <a:ln w="11430">
                <a:solidFill>
                  <a:schemeClr val="accent2">
                    <a:lumMod val="50000"/>
                  </a:schemeClr>
                </a:solidFill>
              </a:ln>
              <a:solidFill>
                <a:schemeClr val="bg2"/>
              </a:solidFill>
              <a:effectLst>
                <a:outerShdw blurRad="50800" dist="39000" dir="5460000" algn="tl">
                  <a:srgbClr val="000000">
                    <a:alpha val="38000"/>
                  </a:srgbClr>
                </a:outerShdw>
              </a:effectLst>
            </a:rPr>
            <a:t>General</a:t>
          </a:r>
          <a:r>
            <a:rPr lang="en-US" sz="2400" b="1" kern="1200" cap="none" spc="0" dirty="0" smtClean="0">
              <a:ln w="11430">
                <a:solidFill>
                  <a:schemeClr val="accent2">
                    <a:lumMod val="50000"/>
                  </a:schemeClr>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400" b="1" kern="1200" cap="none" spc="0" dirty="0" smtClean="0">
              <a:ln w="11430">
                <a:solidFill>
                  <a:schemeClr val="accent2">
                    <a:lumMod val="50000"/>
                  </a:schemeClr>
                </a:solidFill>
              </a:ln>
              <a:solidFill>
                <a:schemeClr val="bg2"/>
              </a:solidFill>
              <a:effectLst>
                <a:outerShdw blurRad="50800" dist="39000" dir="5460000" algn="tl">
                  <a:srgbClr val="000000">
                    <a:alpha val="38000"/>
                  </a:srgbClr>
                </a:outerShdw>
              </a:effectLst>
            </a:rPr>
            <a:t>Population</a:t>
          </a:r>
          <a:endParaRPr lang="en-US" sz="2400" b="1" kern="1200" cap="none" spc="0" dirty="0">
            <a:ln w="11430">
              <a:solidFill>
                <a:schemeClr val="accent2">
                  <a:lumMod val="50000"/>
                </a:schemeClr>
              </a:solidFill>
            </a:ln>
            <a:solidFill>
              <a:schemeClr val="bg2"/>
            </a:solidFill>
            <a:effectLst>
              <a:outerShdw blurRad="50800" dist="39000" dir="5460000" algn="tl">
                <a:srgbClr val="000000">
                  <a:alpha val="38000"/>
                </a:srgbClr>
              </a:outerShdw>
            </a:effectLst>
          </a:endParaRPr>
        </a:p>
      </dsp:txBody>
      <dsp:txXfrm>
        <a:off x="3962396" y="761997"/>
        <a:ext cx="2221991" cy="822205"/>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74197136-C2D3-46F7-BB24-D80D616DB3D7}" type="datetimeFigureOut">
              <a:rPr lang="en-US" smtClean="0"/>
              <a:pPr/>
              <a:t>12/5/2009</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E8C99A72-48B5-4E61-A58B-96AC2A87AB6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3E38932B-292E-4405-9E7F-7DD091BAD35F}" type="datetimeFigureOut">
              <a:rPr lang="en-US" smtClean="0"/>
              <a:pPr/>
              <a:t>12/5/2009</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38B9D145-002F-451C-BF1B-D4CACAA6C94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529">
              <a:defRPr/>
            </a:pPr>
            <a:r>
              <a:rPr lang="en-US" dirty="0" smtClean="0"/>
              <a:t>Many areas of skepticism advocate critical thinking skills by teaching/discussing logical </a:t>
            </a:r>
            <a:r>
              <a:rPr lang="en-US" dirty="0" smtClean="0"/>
              <a:t>fallacies, </a:t>
            </a:r>
            <a:r>
              <a:rPr lang="en-US" dirty="0" smtClean="0"/>
              <a:t>showing how one can spot flaws in </a:t>
            </a:r>
            <a:r>
              <a:rPr lang="en-US" dirty="0" smtClean="0"/>
              <a:t>reasoning/arguments </a:t>
            </a:r>
            <a:r>
              <a:rPr lang="en-US" dirty="0" smtClean="0"/>
              <a:t>and demonstrating something is wrong by exposing/debunking claims. This presentation</a:t>
            </a:r>
            <a:r>
              <a:rPr lang="en-US" baseline="0" dirty="0" smtClean="0"/>
              <a:t> will go in a somewhat different </a:t>
            </a:r>
            <a:r>
              <a:rPr lang="en-US" baseline="0" dirty="0" smtClean="0"/>
              <a:t>direction; we </a:t>
            </a:r>
            <a:r>
              <a:rPr lang="en-US" baseline="0" dirty="0" smtClean="0"/>
              <a:t>will review the elements of experimental design (including some terminology and concepts), and how the analysis of the procedures used in arriving at a finding can be </a:t>
            </a:r>
            <a:r>
              <a:rPr lang="en-US" baseline="0" dirty="0" smtClean="0"/>
              <a:t>an additional, effective </a:t>
            </a:r>
            <a:r>
              <a:rPr lang="en-US" baseline="0" dirty="0" smtClean="0"/>
              <a:t>means of detecting ‘bunk’ then just evaluating the stated conclusions. It is the aim of this presentation to help you develop or advance your skills in reading primary research reports (particularly the methods and procedures). </a:t>
            </a:r>
            <a:endParaRPr lang="en-US" dirty="0" smtClean="0"/>
          </a:p>
          <a:p>
            <a:endParaRPr lang="en-US" dirty="0"/>
          </a:p>
        </p:txBody>
      </p:sp>
      <p:sp>
        <p:nvSpPr>
          <p:cNvPr id="4" name="Slide Number Placeholder 3"/>
          <p:cNvSpPr>
            <a:spLocks noGrp="1"/>
          </p:cNvSpPr>
          <p:nvPr>
            <p:ph type="sldNum" sz="quarter" idx="10"/>
          </p:nvPr>
        </p:nvSpPr>
        <p:spPr/>
        <p:txBody>
          <a:bodyPr/>
          <a:lstStyle/>
          <a:p>
            <a:fld id="{38B9D145-002F-451C-BF1B-D4CACAA6C94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B9D145-002F-451C-BF1B-D4CACAA6C948}"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order for a research study to be a true experiment it must have: </a:t>
            </a:r>
          </a:p>
          <a:p>
            <a:endParaRPr lang="en-US" dirty="0" smtClean="0"/>
          </a:p>
          <a:p>
            <a:r>
              <a:rPr lang="en-US" b="1" dirty="0" smtClean="0"/>
              <a:t>Manipulation</a:t>
            </a:r>
            <a:r>
              <a:rPr lang="en-US" dirty="0" smtClean="0"/>
              <a:t>: the independent variable must be introduced, meaning it cannot be a</a:t>
            </a:r>
            <a:r>
              <a:rPr lang="en-US" baseline="0" dirty="0" smtClean="0"/>
              <a:t> pre-existing subject variable, and there should be at least two levels of it (two experimental </a:t>
            </a:r>
            <a:r>
              <a:rPr lang="en-US" baseline="0" dirty="0" smtClean="0"/>
              <a:t>conditions, two levels could be presence/absence of something). </a:t>
            </a:r>
            <a:endParaRPr lang="en-US" baseline="0" dirty="0" smtClean="0"/>
          </a:p>
          <a:p>
            <a:endParaRPr lang="en-US" baseline="0" dirty="0" smtClean="0"/>
          </a:p>
          <a:p>
            <a:r>
              <a:rPr lang="en-US" b="1" baseline="0" dirty="0" smtClean="0"/>
              <a:t>Control</a:t>
            </a:r>
            <a:r>
              <a:rPr lang="en-US" baseline="0" dirty="0" smtClean="0"/>
              <a:t>: variables other than the </a:t>
            </a:r>
            <a:r>
              <a:rPr lang="en-US" baseline="0" dirty="0" smtClean="0"/>
              <a:t>(manipulated) </a:t>
            </a:r>
            <a:r>
              <a:rPr lang="en-US" baseline="0" dirty="0" smtClean="0"/>
              <a:t>independent variable should be held constant. A controlled variable is not the same thing as a control group. A controlled variable is a variable that is the same across experimental conditions. For example, if I’m measuring whether or not the color a room is painted effects </a:t>
            </a:r>
            <a:r>
              <a:rPr lang="en-US" baseline="0" dirty="0" smtClean="0"/>
              <a:t>the productivity of </a:t>
            </a:r>
            <a:r>
              <a:rPr lang="en-US" baseline="0" dirty="0" smtClean="0"/>
              <a:t>persons </a:t>
            </a:r>
            <a:r>
              <a:rPr lang="en-US" baseline="0" dirty="0" smtClean="0"/>
              <a:t>working </a:t>
            </a:r>
            <a:r>
              <a:rPr lang="en-US" baseline="0" dirty="0" smtClean="0"/>
              <a:t>in the room, the color of the room would be the independent variable, their level of productivity would be the dependent variable and a control variable might be the task they are working on (they would all be performing the same task). Holding a variable constant minimizes the possibility of it becoming a confound. </a:t>
            </a:r>
          </a:p>
          <a:p>
            <a:endParaRPr lang="en-US" baseline="0" dirty="0" smtClean="0"/>
          </a:p>
          <a:p>
            <a:r>
              <a:rPr lang="en-US" b="1" baseline="0" dirty="0" smtClean="0"/>
              <a:t>Random Assignment</a:t>
            </a:r>
            <a:r>
              <a:rPr lang="en-US" baseline="0" dirty="0" smtClean="0"/>
              <a:t>: often, if a true random method is used to determine group assignment, variables such as age, </a:t>
            </a:r>
            <a:r>
              <a:rPr lang="en-US" baseline="0" dirty="0" smtClean="0"/>
              <a:t>ethnicity </a:t>
            </a:r>
            <a:r>
              <a:rPr lang="en-US" baseline="0" dirty="0" smtClean="0"/>
              <a:t>and sex will almost naturally be relatively </a:t>
            </a:r>
            <a:r>
              <a:rPr lang="en-US" baseline="0" dirty="0" smtClean="0"/>
              <a:t>similar </a:t>
            </a:r>
            <a:r>
              <a:rPr lang="en-US" baseline="0" dirty="0" smtClean="0"/>
              <a:t>across experimental conditions. If anything other than a truly random process determines group assignment, you do not have a true experiment. </a:t>
            </a:r>
            <a:endParaRPr lang="en-US" dirty="0"/>
          </a:p>
        </p:txBody>
      </p:sp>
      <p:sp>
        <p:nvSpPr>
          <p:cNvPr id="4" name="Slide Number Placeholder 3"/>
          <p:cNvSpPr>
            <a:spLocks noGrp="1"/>
          </p:cNvSpPr>
          <p:nvPr>
            <p:ph type="sldNum" sz="quarter" idx="10"/>
          </p:nvPr>
        </p:nvSpPr>
        <p:spPr/>
        <p:txBody>
          <a:bodyPr/>
          <a:lstStyle/>
          <a:p>
            <a:fld id="{38B9D145-002F-451C-BF1B-D4CACAA6C94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Advantages of between subjects design include</a:t>
            </a:r>
            <a:r>
              <a:rPr lang="en-US" baseline="0" dirty="0" smtClean="0"/>
              <a:t> a minimization of practice </a:t>
            </a:r>
            <a:r>
              <a:rPr lang="en-US" baseline="0" dirty="0" smtClean="0"/>
              <a:t>effects. Practice effects are when </a:t>
            </a:r>
            <a:r>
              <a:rPr lang="en-US" baseline="0" dirty="0" smtClean="0"/>
              <a:t>subjects improve on several observations over time due to having had practice at the test, and the improvement can not be unambiguously attributed to the treatment condition. </a:t>
            </a:r>
            <a:r>
              <a:rPr lang="en-US" baseline="0" dirty="0" smtClean="0"/>
              <a:t>There are other problems discussed later. </a:t>
            </a:r>
            <a:endParaRPr lang="en-US" baseline="0" dirty="0" smtClean="0"/>
          </a:p>
          <a:p>
            <a:endParaRPr lang="en-US" baseline="0" dirty="0" smtClean="0"/>
          </a:p>
          <a:p>
            <a:r>
              <a:rPr lang="en-US" baseline="0" dirty="0" smtClean="0"/>
              <a:t>Disadvantages of a between subjects design is that individual variation may play a part in any between group differences that you might observe. With </a:t>
            </a:r>
            <a:r>
              <a:rPr lang="en-US" baseline="0" dirty="0" smtClean="0"/>
              <a:t>a within </a:t>
            </a:r>
            <a:r>
              <a:rPr lang="en-US" baseline="0" dirty="0" smtClean="0"/>
              <a:t>subjects design, individual variation is controlled for in each observation as the same subjects are producing the same scores. </a:t>
            </a:r>
            <a:endParaRPr lang="en-US" dirty="0"/>
          </a:p>
        </p:txBody>
      </p:sp>
      <p:sp>
        <p:nvSpPr>
          <p:cNvPr id="4" name="Slide Number Placeholder 3"/>
          <p:cNvSpPr>
            <a:spLocks noGrp="1"/>
          </p:cNvSpPr>
          <p:nvPr>
            <p:ph type="sldNum" sz="quarter" idx="10"/>
          </p:nvPr>
        </p:nvSpPr>
        <p:spPr/>
        <p:txBody>
          <a:bodyPr/>
          <a:lstStyle/>
          <a:p>
            <a:fld id="{38B9D145-002F-451C-BF1B-D4CACAA6C94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Disadvantages of within</a:t>
            </a:r>
            <a:r>
              <a:rPr lang="en-US" baseline="0" dirty="0" smtClean="0"/>
              <a:t> subjects design are practice effects, or attrition (when subjects participate in the first observation but not the second). </a:t>
            </a:r>
          </a:p>
          <a:p>
            <a:endParaRPr lang="en-US" baseline="0" dirty="0" smtClean="0"/>
          </a:p>
          <a:p>
            <a:r>
              <a:rPr lang="en-US" baseline="0" dirty="0" smtClean="0"/>
              <a:t>An advantage of within subjects design is that subjects act as their own control group, establishing their own baseline measure and variation. </a:t>
            </a:r>
            <a:endParaRPr lang="en-US" dirty="0"/>
          </a:p>
        </p:txBody>
      </p:sp>
      <p:sp>
        <p:nvSpPr>
          <p:cNvPr id="4" name="Slide Number Placeholder 3"/>
          <p:cNvSpPr>
            <a:spLocks noGrp="1"/>
          </p:cNvSpPr>
          <p:nvPr>
            <p:ph type="sldNum" sz="quarter" idx="10"/>
          </p:nvPr>
        </p:nvSpPr>
        <p:spPr/>
        <p:txBody>
          <a:bodyPr/>
          <a:lstStyle/>
          <a:p>
            <a:fld id="{38B9D145-002F-451C-BF1B-D4CACAA6C94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Validity refers to the degree to which a testing</a:t>
            </a:r>
            <a:r>
              <a:rPr lang="en-US" baseline="0" dirty="0" smtClean="0"/>
              <a:t> procedures actually measures the construct it is attempting to measure. To put it another way, how well the researcher has operationalized the construct being investigated. </a:t>
            </a:r>
            <a:r>
              <a:rPr lang="en-US" baseline="0" dirty="0" smtClean="0"/>
              <a:t>It is typical to perform validity </a:t>
            </a:r>
            <a:r>
              <a:rPr lang="en-US" baseline="0" dirty="0" smtClean="0"/>
              <a:t>tests for a measure before it is adopted. However, there is a difference between a measure proving to be consistent, and a measure that is valid. For example, if I’m measuring intelligence, and I do so be measuring the diameter of a person’s head, I would probably produce consistent measurements over time. This, however, does not allow me to conclude that this is actually measuring ‘intelligence’. </a:t>
            </a:r>
          </a:p>
          <a:p>
            <a:endParaRPr lang="en-US" baseline="0" dirty="0" smtClean="0"/>
          </a:p>
          <a:p>
            <a:r>
              <a:rPr lang="en-US" baseline="0" dirty="0" smtClean="0"/>
              <a:t>Internal validity refers more specifically to the procedures of a research design, and whether or not they prevent alternative explanations of the observed outcome from being plausible. For a procedure to have high internal validity, there must be a single, unambiguous explanation for the observed outcome. </a:t>
            </a:r>
          </a:p>
          <a:p>
            <a:endParaRPr lang="en-US" baseline="0" dirty="0" smtClean="0"/>
          </a:p>
          <a:p>
            <a:r>
              <a:rPr lang="en-US" baseline="0" dirty="0" smtClean="0"/>
              <a:t>There are factors that can threaten internal validity: </a:t>
            </a:r>
          </a:p>
          <a:p>
            <a:endParaRPr lang="en-US" baseline="0" dirty="0" smtClean="0"/>
          </a:p>
          <a:p>
            <a:pPr defTabSz="966529">
              <a:defRPr/>
            </a:pPr>
            <a:r>
              <a:rPr lang="en-US" b="1" dirty="0" smtClean="0"/>
              <a:t>Environmental variables</a:t>
            </a:r>
            <a:r>
              <a:rPr lang="en-US" dirty="0" smtClean="0"/>
              <a:t>: if conditions are different within or between the observations</a:t>
            </a:r>
          </a:p>
          <a:p>
            <a:pPr defTabSz="966529">
              <a:defRPr/>
            </a:pPr>
            <a:r>
              <a:rPr lang="en-US" b="1" dirty="0" smtClean="0"/>
              <a:t>Assignment Bias</a:t>
            </a:r>
            <a:r>
              <a:rPr lang="en-US" dirty="0" smtClean="0"/>
              <a:t>: If participants in one condition </a:t>
            </a:r>
            <a:r>
              <a:rPr lang="en-US" dirty="0" smtClean="0"/>
              <a:t>differ systemically in their demographics </a:t>
            </a:r>
            <a:endParaRPr lang="en-US" dirty="0" smtClean="0"/>
          </a:p>
          <a:p>
            <a:pPr>
              <a:buFont typeface="Arial" pitchFamily="34" charset="0"/>
              <a:buNone/>
            </a:pPr>
            <a:r>
              <a:rPr lang="en-US" b="1" dirty="0" smtClean="0"/>
              <a:t>History</a:t>
            </a:r>
            <a:r>
              <a:rPr lang="en-US" dirty="0" smtClean="0"/>
              <a:t>: extraneous events outside of the parameters of the </a:t>
            </a:r>
            <a:r>
              <a:rPr lang="en-US" dirty="0" smtClean="0"/>
              <a:t>study that</a:t>
            </a:r>
            <a:r>
              <a:rPr lang="en-US" baseline="0" dirty="0" smtClean="0"/>
              <a:t> occur between observations</a:t>
            </a:r>
            <a:endParaRPr lang="en-US" dirty="0" smtClean="0"/>
          </a:p>
          <a:p>
            <a:pPr>
              <a:buFont typeface="Arial" pitchFamily="34" charset="0"/>
              <a:buNone/>
            </a:pPr>
            <a:r>
              <a:rPr lang="en-US" b="1" dirty="0" smtClean="0"/>
              <a:t>Maturation</a:t>
            </a:r>
            <a:r>
              <a:rPr lang="en-US" dirty="0" smtClean="0"/>
              <a:t>: participants ‘mature’ or change over </a:t>
            </a:r>
            <a:r>
              <a:rPr lang="en-US" dirty="0" smtClean="0"/>
              <a:t>time</a:t>
            </a:r>
            <a:r>
              <a:rPr lang="en-US" baseline="0" dirty="0" smtClean="0"/>
              <a:t> naturally, between the observations</a:t>
            </a:r>
            <a:endParaRPr lang="en-US" dirty="0" smtClean="0"/>
          </a:p>
          <a:p>
            <a:pPr>
              <a:buFont typeface="Arial" pitchFamily="34" charset="0"/>
              <a:buNone/>
            </a:pPr>
            <a:r>
              <a:rPr lang="en-US" b="1" dirty="0" smtClean="0"/>
              <a:t>Instrumentation</a:t>
            </a:r>
            <a:r>
              <a:rPr lang="en-US" dirty="0" smtClean="0"/>
              <a:t>: degradation to the </a:t>
            </a:r>
            <a:r>
              <a:rPr lang="en-US" dirty="0" smtClean="0"/>
              <a:t>instrument over time can lead to flaws in the measurements</a:t>
            </a:r>
            <a:endParaRPr lang="en-US" dirty="0" smtClean="0"/>
          </a:p>
          <a:p>
            <a:pPr>
              <a:buFont typeface="Arial" pitchFamily="34" charset="0"/>
              <a:buNone/>
            </a:pPr>
            <a:r>
              <a:rPr lang="en-US" b="1" dirty="0" smtClean="0"/>
              <a:t>Testing Effects</a:t>
            </a:r>
            <a:r>
              <a:rPr lang="en-US" dirty="0" smtClean="0"/>
              <a:t>: the experience of the observation effects behavior on future observations</a:t>
            </a:r>
          </a:p>
          <a:p>
            <a:pPr>
              <a:buFont typeface="Arial" pitchFamily="34" charset="0"/>
              <a:buNone/>
            </a:pPr>
            <a:r>
              <a:rPr lang="en-US" b="1" dirty="0" smtClean="0"/>
              <a:t>Regression towards the mean</a:t>
            </a:r>
            <a:r>
              <a:rPr lang="en-US" dirty="0" smtClean="0"/>
              <a:t>: extreme scores have a tendency to fall closer to the mean on repeat trials</a:t>
            </a:r>
          </a:p>
          <a:p>
            <a:endParaRPr lang="en-US" baseline="0" dirty="0" smtClean="0"/>
          </a:p>
        </p:txBody>
      </p:sp>
      <p:sp>
        <p:nvSpPr>
          <p:cNvPr id="4" name="Slide Number Placeholder 3"/>
          <p:cNvSpPr>
            <a:spLocks noGrp="1"/>
          </p:cNvSpPr>
          <p:nvPr>
            <p:ph type="sldNum" sz="quarter" idx="10"/>
          </p:nvPr>
        </p:nvSpPr>
        <p:spPr/>
        <p:txBody>
          <a:bodyPr/>
          <a:lstStyle/>
          <a:p>
            <a:fld id="{38B9D145-002F-451C-BF1B-D4CACAA6C94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External </a:t>
            </a:r>
            <a:r>
              <a:rPr lang="en-US" baseline="0" dirty="0" smtClean="0"/>
              <a:t>validity refers to the degree to which results from a study can generalize to the general population. </a:t>
            </a:r>
          </a:p>
          <a:p>
            <a:endParaRPr lang="en-US" baseline="0" dirty="0" smtClean="0"/>
          </a:p>
          <a:p>
            <a:r>
              <a:rPr lang="en-US" baseline="0" dirty="0" smtClean="0"/>
              <a:t>Threats to external validity include: </a:t>
            </a:r>
          </a:p>
          <a:p>
            <a:pPr>
              <a:buFont typeface="Arial" pitchFamily="34" charset="0"/>
              <a:buNone/>
            </a:pPr>
            <a:r>
              <a:rPr lang="en-US" b="1" dirty="0" smtClean="0"/>
              <a:t>Subject variables</a:t>
            </a:r>
            <a:r>
              <a:rPr lang="en-US" dirty="0" smtClean="0"/>
              <a:t>: characteristics </a:t>
            </a:r>
            <a:r>
              <a:rPr lang="en-US" dirty="0" smtClean="0"/>
              <a:t>of the sample are unique to the </a:t>
            </a:r>
            <a:r>
              <a:rPr lang="en-US" dirty="0" smtClean="0"/>
              <a:t>sample population (ex: a lot of research is conducted using college freshman)</a:t>
            </a:r>
          </a:p>
          <a:p>
            <a:pPr>
              <a:buFont typeface="Arial" pitchFamily="34" charset="0"/>
              <a:buNone/>
            </a:pPr>
            <a:r>
              <a:rPr lang="en-US" b="1" dirty="0" smtClean="0"/>
              <a:t>Selection bias</a:t>
            </a:r>
            <a:r>
              <a:rPr lang="en-US" dirty="0" smtClean="0"/>
              <a:t>: sampling procedure favors one population more than others</a:t>
            </a:r>
          </a:p>
          <a:p>
            <a:pPr>
              <a:buFont typeface="Arial" pitchFamily="34" charset="0"/>
              <a:buNone/>
            </a:pPr>
            <a:r>
              <a:rPr lang="en-US" b="1" dirty="0" smtClean="0"/>
              <a:t>Volunteer bias</a:t>
            </a:r>
            <a:r>
              <a:rPr lang="en-US" dirty="0" smtClean="0"/>
              <a:t>: participants who volunteer may already have dissimilar characteristics (subject variables) from the general population</a:t>
            </a:r>
          </a:p>
          <a:p>
            <a:pPr>
              <a:buFont typeface="Arial" pitchFamily="34" charset="0"/>
              <a:buNone/>
            </a:pPr>
            <a:r>
              <a:rPr lang="en-US" b="1" dirty="0" smtClean="0"/>
              <a:t>Experimenter characteristics</a:t>
            </a:r>
            <a:r>
              <a:rPr lang="en-US" dirty="0" smtClean="0"/>
              <a:t>: differences in the experimenters collecting the data (specifically how they collect/interpret it) can affect the outcomes of the study</a:t>
            </a:r>
          </a:p>
          <a:p>
            <a:pPr>
              <a:buFont typeface="Arial" pitchFamily="34" charset="0"/>
              <a:buNone/>
            </a:pPr>
            <a:r>
              <a:rPr lang="en-US" b="1" dirty="0" smtClean="0"/>
              <a:t>Novelty effect</a:t>
            </a:r>
            <a:r>
              <a:rPr lang="en-US" dirty="0" smtClean="0"/>
              <a:t>: the experiment environment differs from the natural environment, which may create difficulty generalizing to naturalistic conditions</a:t>
            </a:r>
          </a:p>
          <a:p>
            <a:endParaRPr lang="en-US" dirty="0" smtClean="0"/>
          </a:p>
          <a:p>
            <a:r>
              <a:rPr lang="en-US" dirty="0" smtClean="0"/>
              <a:t>Some threats affect both internal and external validity:</a:t>
            </a:r>
            <a:r>
              <a:rPr lang="en-US" baseline="0" dirty="0" smtClean="0"/>
              <a:t> </a:t>
            </a:r>
          </a:p>
          <a:p>
            <a:pPr>
              <a:buFont typeface="Arial" pitchFamily="34" charset="0"/>
              <a:buNone/>
            </a:pPr>
            <a:r>
              <a:rPr lang="en-US" b="1" dirty="0" smtClean="0"/>
              <a:t>Experimenter Bias</a:t>
            </a:r>
            <a:r>
              <a:rPr lang="en-US" dirty="0" smtClean="0"/>
              <a:t>: the experimenter believes the outcome will occur a certain way, and subtly influences the results towards achieving that end</a:t>
            </a:r>
          </a:p>
          <a:p>
            <a:pPr>
              <a:buFont typeface="Arial" pitchFamily="34" charset="0"/>
              <a:buNone/>
            </a:pPr>
            <a:r>
              <a:rPr lang="en-US" b="1" dirty="0" smtClean="0"/>
              <a:t>Demand Characteristics</a:t>
            </a:r>
            <a:r>
              <a:rPr lang="en-US" dirty="0" smtClean="0"/>
              <a:t>: the subjects may suspect the hypothesis being investigated, and behave accordingly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8B9D145-002F-451C-BF1B-D4CACAA6C94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true experiment</a:t>
            </a:r>
            <a:r>
              <a:rPr lang="en-US" baseline="0" dirty="0" smtClean="0"/>
              <a:t> is essentially testing </a:t>
            </a:r>
            <a:r>
              <a:rPr lang="en-US" baseline="0" dirty="0" smtClean="0"/>
              <a:t>for a </a:t>
            </a:r>
            <a:r>
              <a:rPr lang="en-US" baseline="0" dirty="0" smtClean="0"/>
              <a:t>cause/effect interaction. As such, the design would need to prevent there from being an alternative explanation for the findings. A quasi experimental design differs from a true experiment in </a:t>
            </a:r>
            <a:r>
              <a:rPr lang="en-US" baseline="0" dirty="0" smtClean="0"/>
              <a:t>this </a:t>
            </a:r>
            <a:r>
              <a:rPr lang="en-US" baseline="0" dirty="0" smtClean="0"/>
              <a:t>way; it holds as much constant as would be allowed by the testing procedures, but is unable to produce a clear, cause/effect relationship. For example, say I wanted to conduct a study to determine if </a:t>
            </a:r>
            <a:r>
              <a:rPr lang="en-US" baseline="0" dirty="0" smtClean="0"/>
              <a:t>persons’ </a:t>
            </a:r>
            <a:r>
              <a:rPr lang="en-US" baseline="0" dirty="0" smtClean="0"/>
              <a:t>who suffered childhood trauma, but repressed the memory, would have a therapeutic benefit in experiencing recovery of that memory. I recruit subjects who are experiencing depression, that I believe is attributed to repressed memories of trauma, and I begin undertaking strategies to bring such memories to a conscious level. Now , say that 60% of the subjects state that they now remember traumatic events, and report decreases in their depression that significantly differs from the 40% that did not recover memories of abuse.  </a:t>
            </a:r>
          </a:p>
          <a:p>
            <a:endParaRPr lang="en-US" baseline="0" dirty="0" smtClean="0"/>
          </a:p>
          <a:p>
            <a:r>
              <a:rPr lang="en-US" baseline="0" dirty="0" smtClean="0"/>
              <a:t>Now, there are several things wrong with this study, but they </a:t>
            </a:r>
            <a:r>
              <a:rPr lang="en-US" baseline="0" dirty="0" smtClean="0"/>
              <a:t>all follow </a:t>
            </a:r>
            <a:r>
              <a:rPr lang="en-US" baseline="0" dirty="0" smtClean="0"/>
              <a:t>the same theme: the procedures allow for too many alternative explanations as to the attribute of the results.</a:t>
            </a:r>
          </a:p>
          <a:p>
            <a:endParaRPr lang="en-US" baseline="0" dirty="0" smtClean="0"/>
          </a:p>
          <a:p>
            <a:r>
              <a:rPr lang="en-US" baseline="0" dirty="0" smtClean="0"/>
              <a:t>Non experimental designs (descriptive studies, </a:t>
            </a:r>
            <a:r>
              <a:rPr lang="en-US" baseline="0" dirty="0" err="1" smtClean="0"/>
              <a:t>correlational</a:t>
            </a:r>
            <a:r>
              <a:rPr lang="en-US" baseline="0" dirty="0" smtClean="0"/>
              <a:t> studies) fail to meet the high standards of true experimentation as well. These procedures examine differences in pre existing groups, and in some design structures there is no manipulation of the variable under investigation. The adage “</a:t>
            </a:r>
            <a:r>
              <a:rPr lang="en-US" baseline="0" dirty="0" smtClean="0"/>
              <a:t>Correlation </a:t>
            </a:r>
            <a:r>
              <a:rPr lang="en-US" baseline="0" dirty="0" smtClean="0"/>
              <a:t>does not equal causality” is the most recognizable problem with any non-experimental classification. These studies can describe differences, and relationships, but cannot explain them. </a:t>
            </a:r>
            <a:endParaRPr lang="en-US" dirty="0"/>
          </a:p>
        </p:txBody>
      </p:sp>
      <p:sp>
        <p:nvSpPr>
          <p:cNvPr id="4" name="Slide Number Placeholder 3"/>
          <p:cNvSpPr>
            <a:spLocks noGrp="1"/>
          </p:cNvSpPr>
          <p:nvPr>
            <p:ph type="sldNum" sz="quarter" idx="10"/>
          </p:nvPr>
        </p:nvSpPr>
        <p:spPr/>
        <p:txBody>
          <a:bodyPr/>
          <a:lstStyle/>
          <a:p>
            <a:fld id="{38B9D145-002F-451C-BF1B-D4CACAA6C94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hypothesis must be relevant to the design</a:t>
            </a:r>
            <a:r>
              <a:rPr lang="en-US" baseline="0" dirty="0" smtClean="0"/>
              <a:t> and procedures of a study, capable of being measured and refutable. For example, if your hypothesis is that a vitamin will improve your memory, you cannot test this hypothesis by administering vitamins and then asking people to name as many U.S. presidents as they can. The procedures do not fit the hypothesis. More so, the construct under investigation must be observable and testable. Now, not everything studied is directly observable. Constructs like “motivation”, “happiness”, “fear” are abstract concepts and are not external and obvious like height, weight, speed, etc. This is why we develop operational definitions and translate these abstract concepts into behaviors and measures we can observe. </a:t>
            </a:r>
          </a:p>
          <a:p>
            <a:endParaRPr lang="en-US" baseline="0" dirty="0" smtClean="0"/>
          </a:p>
          <a:p>
            <a:r>
              <a:rPr lang="en-US" baseline="0" dirty="0" smtClean="0"/>
              <a:t>A hypothesis must also be refutable, meaning that for it to be capable of being confirmed through testing procedures, there must also be a way to disconfirm it. When evaluating a research hypothesis, the actual statistical procedures measure the degree to which the observations made deviate from the null hypothesis. The null hypothesis is the absence of an effect, difference, etc. For example, if my research hypothesis (alluded to above) is that vitamins would improve memory (and let’s assume I’ve developed better procedures to test this), the null hypothesis would be that there would be no benefit in memory performance from taking vitamins. If the observations made deviate from this assumption to a significant degree, the null hypothesis is rejected. </a:t>
            </a:r>
          </a:p>
          <a:p>
            <a:endParaRPr lang="en-US" baseline="0" dirty="0" smtClean="0"/>
          </a:p>
          <a:p>
            <a:r>
              <a:rPr lang="en-US" baseline="0" dirty="0" smtClean="0"/>
              <a:t>We never prove a hypothesis, we are only able to demonstrate that the absence of a treatment effect is not supported by the data observed. As such, for a hypothesis to be truly testable, there must first be a way one could demonstrate that the it could be refuted. </a:t>
            </a:r>
            <a:endParaRPr lang="en-US" dirty="0"/>
          </a:p>
        </p:txBody>
      </p:sp>
      <p:sp>
        <p:nvSpPr>
          <p:cNvPr id="4" name="Slide Number Placeholder 3"/>
          <p:cNvSpPr>
            <a:spLocks noGrp="1"/>
          </p:cNvSpPr>
          <p:nvPr>
            <p:ph type="sldNum" sz="quarter" idx="10"/>
          </p:nvPr>
        </p:nvSpPr>
        <p:spPr/>
        <p:txBody>
          <a:bodyPr/>
          <a:lstStyle/>
          <a:p>
            <a:fld id="{38B9D145-002F-451C-BF1B-D4CACAA6C94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Whenever</a:t>
            </a:r>
            <a:r>
              <a:rPr lang="en-US" baseline="0" dirty="0" smtClean="0"/>
              <a:t> you are measuring something, there is always the possibility of error. In this respect, error does not refer to mistakes made in the collection/analysis of the data, but to the random fluctuations that might occur in the data due to individual/group differences that may not be attributable to the treatment conditions. </a:t>
            </a:r>
          </a:p>
          <a:p>
            <a:endParaRPr lang="en-US" baseline="0" dirty="0" smtClean="0"/>
          </a:p>
          <a:p>
            <a:r>
              <a:rPr lang="en-US" baseline="0" dirty="0" smtClean="0"/>
              <a:t>For example, say I hypothesize that skeptics have more critical thinking skills than non-skeptics. I have a standard and valid measure of critical thinking skills, I administer it to everyone attending skeptic camp, and then another group (of equal size, matched for education, demographics, etc), and measure if there is a significant difference between the average score of the groups. To do this, I could not simply examine the means, I would need to examine the within and between group variation. For instance, if the skeptics had a mean of 94 out of 100, and the non skeptics had a mean of 86, could I conclude that skeptics have more critical thinking skills than non skeptics? No, I could not, at least not with that information alone. If the variation amongst the skeptics were equal to 17 and the variations amongst the non skeptics were 14, we would have overlapping estimated population parameters. It could be </a:t>
            </a:r>
            <a:r>
              <a:rPr lang="en-US" baseline="0" dirty="0" smtClean="0"/>
              <a:t>the case that moving </a:t>
            </a:r>
            <a:r>
              <a:rPr lang="en-US" baseline="0" dirty="0" smtClean="0"/>
              <a:t>2 or 3 scores from one group to the other </a:t>
            </a:r>
            <a:r>
              <a:rPr lang="en-US" baseline="0" dirty="0" smtClean="0"/>
              <a:t>would result in no </a:t>
            </a:r>
            <a:r>
              <a:rPr lang="en-US" baseline="0" dirty="0" smtClean="0"/>
              <a:t>difference in means, or the inverted difference. </a:t>
            </a:r>
          </a:p>
          <a:p>
            <a:endParaRPr lang="en-US" baseline="0" dirty="0" smtClean="0"/>
          </a:p>
          <a:p>
            <a:r>
              <a:rPr lang="en-US" baseline="0" dirty="0" smtClean="0"/>
              <a:t>To establish significance, we must be able to say that the difference observed is large and consistent enough that to say that it is due to chance (that the difference can be explained by subject variables and individual variation) is </a:t>
            </a:r>
            <a:r>
              <a:rPr lang="en-US" baseline="0" dirty="0" smtClean="0"/>
              <a:t>refuted The .05 criterion means that a less than a 5% probability is sought in establishing significance. </a:t>
            </a:r>
            <a:endParaRPr lang="en-US" dirty="0"/>
          </a:p>
        </p:txBody>
      </p:sp>
      <p:sp>
        <p:nvSpPr>
          <p:cNvPr id="4" name="Slide Number Placeholder 3"/>
          <p:cNvSpPr>
            <a:spLocks noGrp="1"/>
          </p:cNvSpPr>
          <p:nvPr>
            <p:ph type="sldNum" sz="quarter" idx="10"/>
          </p:nvPr>
        </p:nvSpPr>
        <p:spPr/>
        <p:txBody>
          <a:bodyPr/>
          <a:lstStyle/>
          <a:p>
            <a:fld id="{38B9D145-002F-451C-BF1B-D4CACAA6C94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41DC66C-2700-4F00-A017-35977136BBA4}" type="datetime1">
              <a:rPr lang="en-US" smtClean="0"/>
              <a:t>12/5/2009</a:t>
            </a:fld>
            <a:endParaRPr lang="en-US"/>
          </a:p>
        </p:txBody>
      </p:sp>
      <p:sp>
        <p:nvSpPr>
          <p:cNvPr id="17" name="Footer Placeholder 16"/>
          <p:cNvSpPr>
            <a:spLocks noGrp="1"/>
          </p:cNvSpPr>
          <p:nvPr>
            <p:ph type="ftr" sz="quarter" idx="11"/>
          </p:nvPr>
        </p:nvSpPr>
        <p:spPr/>
        <p:txBody>
          <a:bodyPr/>
          <a:lstStyle>
            <a:extLst/>
          </a:lstStyle>
          <a:p>
            <a:r>
              <a:rPr lang="en-US" smtClean="0"/>
              <a:t>SkeptiCamp 2009, Evaluating Claims through Research Design Analysis, By Lisa Bauer</a:t>
            </a:r>
            <a:endParaRPr lang="en-US"/>
          </a:p>
        </p:txBody>
      </p:sp>
      <p:sp>
        <p:nvSpPr>
          <p:cNvPr id="29" name="Slide Number Placeholder 28"/>
          <p:cNvSpPr>
            <a:spLocks noGrp="1"/>
          </p:cNvSpPr>
          <p:nvPr>
            <p:ph type="sldNum" sz="quarter" idx="12"/>
          </p:nvPr>
        </p:nvSpPr>
        <p:spPr/>
        <p:txBody>
          <a:bodyPr/>
          <a:lstStyle>
            <a:extLst/>
          </a:lstStyle>
          <a:p>
            <a:fld id="{C6CB3CD4-CCB6-49A6-AD82-F28050B475CF}" type="slidenum">
              <a:rPr lang="en-US" smtClean="0"/>
              <a:pPr/>
              <a:t>‹#›</a:t>
            </a:fld>
            <a:endParaRPr lang="en-US"/>
          </a:p>
        </p:txBody>
      </p:sp>
      <p:sp>
        <p:nvSpPr>
          <p:cNvPr id="8" name="Title 7"/>
          <p:cNvSpPr>
            <a:spLocks noGrp="1"/>
          </p:cNvSpPr>
          <p:nvPr>
            <p:ph type="ctrTitle"/>
          </p:nvPr>
        </p:nvSpPr>
        <p:spPr>
          <a:xfrm>
            <a:off x="857224" y="4000504"/>
            <a:ext cx="7772400" cy="903534"/>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marR="9144" algn="l">
              <a:defRPr sz="3600" b="1" cap="none" spc="0" baseline="0">
                <a:ln/>
                <a:solidFill>
                  <a:schemeClr val="tx2">
                    <a:lumMod val="75000"/>
                  </a:schemeClr>
                </a:solidFill>
                <a:effectLst/>
              </a:defRPr>
            </a:lvl1pPr>
            <a:extLst/>
          </a:lstStyle>
          <a:p>
            <a:r>
              <a:rPr lang="en-US" altLang="ja-JP" smtClean="0"/>
              <a:t>Click to edit Master title style</a:t>
            </a:r>
            <a:endParaRPr lang="en-US" dirty="0"/>
          </a:p>
        </p:txBody>
      </p:sp>
      <p:sp>
        <p:nvSpPr>
          <p:cNvPr id="9" name="Subtitle 8"/>
          <p:cNvSpPr>
            <a:spLocks noGrp="1"/>
          </p:cNvSpPr>
          <p:nvPr>
            <p:ph type="subTitle" idx="1"/>
          </p:nvPr>
        </p:nvSpPr>
        <p:spPr>
          <a:xfrm>
            <a:off x="857224" y="5143512"/>
            <a:ext cx="7772400" cy="651504"/>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ltLang="ja-JP" smtClean="0"/>
              <a:t>Click to edit Master subtitle style</a:t>
            </a:r>
            <a:endParaRPr lang="en-US" dirty="0"/>
          </a:p>
        </p:txBody>
      </p:sp>
      <p:sp>
        <p:nvSpPr>
          <p:cNvPr id="16" name="Rectangle 15"/>
          <p:cNvSpPr/>
          <p:nvPr/>
        </p:nvSpPr>
        <p:spPr>
          <a:xfrm>
            <a:off x="8429652"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Rectangle 17"/>
          <p:cNvSpPr/>
          <p:nvPr/>
        </p:nvSpPr>
        <p:spPr>
          <a:xfrm>
            <a:off x="7286644"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Rectangle 18"/>
          <p:cNvSpPr/>
          <p:nvPr/>
        </p:nvSpPr>
        <p:spPr>
          <a:xfrm>
            <a:off x="7286644"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Rectangle 19"/>
          <p:cNvSpPr/>
          <p:nvPr/>
        </p:nvSpPr>
        <p:spPr>
          <a:xfrm>
            <a:off x="7572396"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Rectangle 20"/>
          <p:cNvSpPr/>
          <p:nvPr/>
        </p:nvSpPr>
        <p:spPr>
          <a:xfrm>
            <a:off x="7572396"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Rectangle 21"/>
          <p:cNvSpPr/>
          <p:nvPr/>
        </p:nvSpPr>
        <p:spPr>
          <a:xfrm>
            <a:off x="7858148"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Rectangle 22"/>
          <p:cNvSpPr/>
          <p:nvPr/>
        </p:nvSpPr>
        <p:spPr>
          <a:xfrm>
            <a:off x="7858148"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Rectangle 23"/>
          <p:cNvSpPr/>
          <p:nvPr/>
        </p:nvSpPr>
        <p:spPr>
          <a:xfrm>
            <a:off x="8429652"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Rectangle 24"/>
          <p:cNvSpPr/>
          <p:nvPr/>
        </p:nvSpPr>
        <p:spPr>
          <a:xfrm>
            <a:off x="8143900"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Rectangle 25"/>
          <p:cNvSpPr/>
          <p:nvPr/>
        </p:nvSpPr>
        <p:spPr>
          <a:xfrm>
            <a:off x="8143900"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Rectangle 26"/>
          <p:cNvSpPr/>
          <p:nvPr/>
        </p:nvSpPr>
        <p:spPr>
          <a:xfrm>
            <a:off x="7572396"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Rectangle 29"/>
          <p:cNvSpPr/>
          <p:nvPr/>
        </p:nvSpPr>
        <p:spPr>
          <a:xfrm>
            <a:off x="7858148"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Rectangle 30"/>
          <p:cNvSpPr/>
          <p:nvPr/>
        </p:nvSpPr>
        <p:spPr>
          <a:xfrm>
            <a:off x="8429652"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Rectangle 32"/>
          <p:cNvSpPr/>
          <p:nvPr/>
        </p:nvSpPr>
        <p:spPr>
          <a:xfrm>
            <a:off x="8143900"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Rectangle 36"/>
          <p:cNvSpPr/>
          <p:nvPr/>
        </p:nvSpPr>
        <p:spPr>
          <a:xfrm>
            <a:off x="7286644"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E3D6DC3D-CA6D-41CD-8BB5-CB2F5E99EFAA}" type="datetime1">
              <a:rPr lang="en-US" smtClean="0"/>
              <a:t>12/5/2009</a:t>
            </a:fld>
            <a:endParaRPr lang="en-US"/>
          </a:p>
        </p:txBody>
      </p:sp>
      <p:sp>
        <p:nvSpPr>
          <p:cNvPr id="5" name="Footer Placeholder 4"/>
          <p:cNvSpPr>
            <a:spLocks noGrp="1"/>
          </p:cNvSpPr>
          <p:nvPr>
            <p:ph type="ftr" sz="quarter" idx="11"/>
          </p:nvPr>
        </p:nvSpPr>
        <p:spPr/>
        <p:txBody>
          <a:bodyPr/>
          <a:lstStyle>
            <a:extLst/>
          </a:lstStyle>
          <a:p>
            <a:r>
              <a:rPr lang="en-US" smtClean="0"/>
              <a:t>SkeptiCamp 2009, Evaluating Claims through Research Design Analysis, By Lisa Bauer</a:t>
            </a:r>
            <a:endParaRPr lang="en-US"/>
          </a:p>
        </p:txBody>
      </p:sp>
      <p:sp>
        <p:nvSpPr>
          <p:cNvPr id="6" name="Slide Number Placeholder 5"/>
          <p:cNvSpPr>
            <a:spLocks noGrp="1"/>
          </p:cNvSpPr>
          <p:nvPr>
            <p:ph type="sldNum" sz="quarter" idx="12"/>
          </p:nvPr>
        </p:nvSpPr>
        <p:spPr/>
        <p:txBody>
          <a:bodyPr/>
          <a:lstStyle>
            <a:extLst/>
          </a:lstStyle>
          <a:p>
            <a:fld id="{C6CB3CD4-CCB6-49A6-AD82-F28050B475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60623678-0360-412B-8302-106B8966E34B}" type="datetime1">
              <a:rPr lang="en-US" smtClean="0"/>
              <a:t>12/5/2009</a:t>
            </a:fld>
            <a:endParaRPr lang="en-US"/>
          </a:p>
        </p:txBody>
      </p:sp>
      <p:sp>
        <p:nvSpPr>
          <p:cNvPr id="5" name="Footer Placeholder 4"/>
          <p:cNvSpPr>
            <a:spLocks noGrp="1"/>
          </p:cNvSpPr>
          <p:nvPr>
            <p:ph type="ftr" sz="quarter" idx="11"/>
          </p:nvPr>
        </p:nvSpPr>
        <p:spPr/>
        <p:txBody>
          <a:bodyPr/>
          <a:lstStyle>
            <a:extLst/>
          </a:lstStyle>
          <a:p>
            <a:r>
              <a:rPr lang="en-US" smtClean="0"/>
              <a:t>SkeptiCamp 2009, Evaluating Claims through Research Design Analysis, By Lisa Bauer</a:t>
            </a:r>
            <a:endParaRPr lang="en-US"/>
          </a:p>
        </p:txBody>
      </p:sp>
      <p:sp>
        <p:nvSpPr>
          <p:cNvPr id="6" name="Slide Number Placeholder 5"/>
          <p:cNvSpPr>
            <a:spLocks noGrp="1"/>
          </p:cNvSpPr>
          <p:nvPr>
            <p:ph type="sldNum" sz="quarter" idx="12"/>
          </p:nvPr>
        </p:nvSpPr>
        <p:spPr/>
        <p:txBody>
          <a:bodyPr/>
          <a:lstStyle>
            <a:extLst/>
          </a:lstStyle>
          <a:p>
            <a:fld id="{C6CB3CD4-CCB6-49A6-AD82-F28050B475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Content Placeholder 2"/>
          <p:cNvSpPr>
            <a:spLocks noGrp="1"/>
          </p:cNvSpPr>
          <p:nvPr>
            <p:ph idx="1"/>
          </p:nvPr>
        </p:nvSpPr>
        <p:spPr/>
        <p:txBody>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980D0FF3-8F39-4D9E-B797-3B3D15D06780}" type="datetime1">
              <a:rPr lang="en-US" smtClean="0"/>
              <a:t>12/5/2009</a:t>
            </a:fld>
            <a:endParaRPr lang="en-US"/>
          </a:p>
        </p:txBody>
      </p:sp>
      <p:sp>
        <p:nvSpPr>
          <p:cNvPr id="5" name="Footer Placeholder 4"/>
          <p:cNvSpPr>
            <a:spLocks noGrp="1"/>
          </p:cNvSpPr>
          <p:nvPr>
            <p:ph type="ftr" sz="quarter" idx="11"/>
          </p:nvPr>
        </p:nvSpPr>
        <p:spPr/>
        <p:txBody>
          <a:bodyPr/>
          <a:lstStyle>
            <a:extLst/>
          </a:lstStyle>
          <a:p>
            <a:r>
              <a:rPr lang="en-US" smtClean="0"/>
              <a:t>SkeptiCamp 2009, Evaluating Claims through Research Design Analysis, By Lisa Bauer</a:t>
            </a:r>
            <a:endParaRPr lang="en-US"/>
          </a:p>
        </p:txBody>
      </p:sp>
      <p:sp>
        <p:nvSpPr>
          <p:cNvPr id="6" name="Slide Number Placeholder 5"/>
          <p:cNvSpPr>
            <a:spLocks noGrp="1"/>
          </p:cNvSpPr>
          <p:nvPr>
            <p:ph type="sldNum" sz="quarter" idx="12"/>
          </p:nvPr>
        </p:nvSpPr>
        <p:spPr/>
        <p:txBody>
          <a:bodyPr/>
          <a:lstStyle>
            <a:extLst/>
          </a:lstStyle>
          <a:p>
            <a:fld id="{C6CB3CD4-CCB6-49A6-AD82-F28050B475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6902" y="4214818"/>
            <a:ext cx="5718048" cy="977486"/>
          </a:xfrm>
        </p:spPr>
        <p:txBody>
          <a:bodyPr lIns="82296" tIns="45720" bIns="0" anchor="t"/>
          <a:lstStyle>
            <a:lvl1pPr marL="374904">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ltLang="ja-JP" smtClean="0"/>
              <a:t>Click to edit Master text styles</a:t>
            </a:r>
          </a:p>
        </p:txBody>
      </p:sp>
      <p:sp>
        <p:nvSpPr>
          <p:cNvPr id="4" name="Date Placeholder 3"/>
          <p:cNvSpPr>
            <a:spLocks noGrp="1"/>
          </p:cNvSpPr>
          <p:nvPr>
            <p:ph type="dt" sz="half" idx="10"/>
          </p:nvPr>
        </p:nvSpPr>
        <p:spPr/>
        <p:txBody>
          <a:bodyPr/>
          <a:lstStyle>
            <a:extLst/>
          </a:lstStyle>
          <a:p>
            <a:fld id="{B554A702-BBB7-42D2-9BDB-74638A1E12FE}" type="datetime1">
              <a:rPr lang="en-US" smtClean="0"/>
              <a:t>12/5/2009</a:t>
            </a:fld>
            <a:endParaRPr lang="en-US"/>
          </a:p>
        </p:txBody>
      </p:sp>
      <p:sp>
        <p:nvSpPr>
          <p:cNvPr id="5" name="Footer Placeholder 4"/>
          <p:cNvSpPr>
            <a:spLocks noGrp="1"/>
          </p:cNvSpPr>
          <p:nvPr>
            <p:ph type="ftr" sz="quarter" idx="11"/>
          </p:nvPr>
        </p:nvSpPr>
        <p:spPr/>
        <p:txBody>
          <a:bodyPr/>
          <a:lstStyle>
            <a:extLst/>
          </a:lstStyle>
          <a:p>
            <a:r>
              <a:rPr lang="en-US" smtClean="0"/>
              <a:t>SkeptiCamp 2009, Evaluating Claims through Research Design Analysis, By Lisa Bauer</a:t>
            </a:r>
            <a:endParaRPr lang="en-US"/>
          </a:p>
        </p:txBody>
      </p:sp>
      <p:sp>
        <p:nvSpPr>
          <p:cNvPr id="6" name="Slide Number Placeholder 5"/>
          <p:cNvSpPr>
            <a:spLocks noGrp="1"/>
          </p:cNvSpPr>
          <p:nvPr>
            <p:ph type="sldNum" sz="quarter" idx="12"/>
          </p:nvPr>
        </p:nvSpPr>
        <p:spPr/>
        <p:txBody>
          <a:bodyPr/>
          <a:lstStyle>
            <a:extLst/>
          </a:lstStyle>
          <a:p>
            <a:fld id="{C6CB3CD4-CCB6-49A6-AD82-F28050B475CF}" type="slidenum">
              <a:rPr lang="en-US" smtClean="0"/>
              <a:pPr/>
              <a:t>‹#›</a:t>
            </a:fld>
            <a:endParaRPr lang="en-US"/>
          </a:p>
        </p:txBody>
      </p:sp>
      <p:sp>
        <p:nvSpPr>
          <p:cNvPr id="2" name="Title 1"/>
          <p:cNvSpPr>
            <a:spLocks noGrp="1"/>
          </p:cNvSpPr>
          <p:nvPr>
            <p:ph type="title"/>
          </p:nvPr>
        </p:nvSpPr>
        <p:spPr>
          <a:xfrm>
            <a:off x="706902" y="5366404"/>
            <a:ext cx="8156448" cy="777240"/>
          </a:xfrm>
        </p:spPr>
        <p:txBody>
          <a:bodyPr tIns="64008">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l">
              <a:buNone/>
              <a:defRPr sz="3800" b="1" cap="none" spc="0" baseline="0">
                <a:ln/>
                <a:solidFill>
                  <a:schemeClr val="tx2">
                    <a:lumMod val="75000"/>
                  </a:schemeClr>
                </a:solidFill>
                <a:effectLst/>
              </a:defRPr>
            </a:lvl1pPr>
            <a:extLst/>
          </a:lstStyle>
          <a:p>
            <a:r>
              <a:rPr lang="en-US" altLang="ja-JP" smtClean="0"/>
              <a:t>Click to edit Master title style</a:t>
            </a:r>
            <a:endParaRPr lang="en-US" dirty="0"/>
          </a:p>
        </p:txBody>
      </p:sp>
      <p:cxnSp>
        <p:nvCxnSpPr>
          <p:cNvPr id="29" name="Straight Connector 28"/>
          <p:cNvCxnSpPr/>
          <p:nvPr/>
        </p:nvCxnSpPr>
        <p:spPr>
          <a:xfrm>
            <a:off x="714348" y="5277543"/>
            <a:ext cx="750099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altLang="ja-JP" smtClean="0"/>
              <a:t>Click to edit Master title style</a:t>
            </a:r>
            <a:endParaRPr lang="en-US" dirty="0"/>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5" name="Date Placeholder 4"/>
          <p:cNvSpPr>
            <a:spLocks noGrp="1"/>
          </p:cNvSpPr>
          <p:nvPr>
            <p:ph type="dt" sz="half" idx="10"/>
          </p:nvPr>
        </p:nvSpPr>
        <p:spPr/>
        <p:txBody>
          <a:bodyPr/>
          <a:lstStyle>
            <a:extLst/>
          </a:lstStyle>
          <a:p>
            <a:fld id="{D58117E6-4E6A-4803-9CFA-EA1525D23728}" type="datetime1">
              <a:rPr lang="en-US" smtClean="0"/>
              <a:t>12/5/2009</a:t>
            </a:fld>
            <a:endParaRPr lang="en-US"/>
          </a:p>
        </p:txBody>
      </p:sp>
      <p:sp>
        <p:nvSpPr>
          <p:cNvPr id="6" name="Footer Placeholder 5"/>
          <p:cNvSpPr>
            <a:spLocks noGrp="1"/>
          </p:cNvSpPr>
          <p:nvPr>
            <p:ph type="ftr" sz="quarter" idx="11"/>
          </p:nvPr>
        </p:nvSpPr>
        <p:spPr/>
        <p:txBody>
          <a:bodyPr/>
          <a:lstStyle>
            <a:extLst/>
          </a:lstStyle>
          <a:p>
            <a:r>
              <a:rPr lang="en-US" smtClean="0"/>
              <a:t>SkeptiCamp 2009, Evaluating Claims through Research Design Analysis, By Lisa Bauer</a:t>
            </a:r>
            <a:endParaRPr lang="en-US"/>
          </a:p>
        </p:txBody>
      </p:sp>
      <p:sp>
        <p:nvSpPr>
          <p:cNvPr id="7" name="Slide Number Placeholder 6"/>
          <p:cNvSpPr>
            <a:spLocks noGrp="1"/>
          </p:cNvSpPr>
          <p:nvPr>
            <p:ph type="sldNum" sz="quarter" idx="12"/>
          </p:nvPr>
        </p:nvSpPr>
        <p:spPr/>
        <p:txBody>
          <a:bodyPr/>
          <a:lstStyle>
            <a:extLst/>
          </a:lstStyle>
          <a:p>
            <a:fld id="{C6CB3CD4-CCB6-49A6-AD82-F28050B475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4" y="512064"/>
            <a:ext cx="7772400" cy="914400"/>
          </a:xfrm>
        </p:spPr>
        <p:txBody>
          <a:bodyPr anchor="t"/>
          <a:lstStyle>
            <a:lvl1pPr>
              <a:defRPr sz="4000"/>
            </a:lvl1pPr>
            <a:extLst/>
          </a:lstStyle>
          <a:p>
            <a:r>
              <a:rPr lang="en-US" altLang="ja-JP" smtClean="0"/>
              <a:t>Click to edit Master title style</a:t>
            </a:r>
            <a:endParaRPr lang="en-US" dirty="0"/>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7" name="Date Placeholder 6"/>
          <p:cNvSpPr>
            <a:spLocks noGrp="1"/>
          </p:cNvSpPr>
          <p:nvPr>
            <p:ph type="dt" sz="half" idx="10"/>
          </p:nvPr>
        </p:nvSpPr>
        <p:spPr/>
        <p:txBody>
          <a:bodyPr/>
          <a:lstStyle>
            <a:extLst/>
          </a:lstStyle>
          <a:p>
            <a:fld id="{B6FF2C7A-E98D-4B92-BDB7-DDAEE9E0C8F3}" type="datetime1">
              <a:rPr lang="en-US" smtClean="0"/>
              <a:t>12/5/2009</a:t>
            </a:fld>
            <a:endParaRPr lang="en-US"/>
          </a:p>
        </p:txBody>
      </p:sp>
      <p:sp>
        <p:nvSpPr>
          <p:cNvPr id="8" name="Footer Placeholder 7"/>
          <p:cNvSpPr>
            <a:spLocks noGrp="1"/>
          </p:cNvSpPr>
          <p:nvPr>
            <p:ph type="ftr" sz="quarter" idx="11"/>
          </p:nvPr>
        </p:nvSpPr>
        <p:spPr/>
        <p:txBody>
          <a:bodyPr/>
          <a:lstStyle>
            <a:extLst/>
          </a:lstStyle>
          <a:p>
            <a:r>
              <a:rPr lang="en-US" smtClean="0"/>
              <a:t>SkeptiCamp 2009, Evaluating Claims through Research Design Analysis, By Lisa Bauer</a:t>
            </a:r>
            <a:endParaRPr lang="en-US"/>
          </a:p>
        </p:txBody>
      </p:sp>
      <p:sp>
        <p:nvSpPr>
          <p:cNvPr id="9" name="Slide Number Placeholder 8"/>
          <p:cNvSpPr>
            <a:spLocks noGrp="1"/>
          </p:cNvSpPr>
          <p:nvPr>
            <p:ph type="sldNum" sz="quarter" idx="12"/>
          </p:nvPr>
        </p:nvSpPr>
        <p:spPr/>
        <p:txBody>
          <a:bodyPr/>
          <a:lstStyle>
            <a:extLst/>
          </a:lstStyle>
          <a:p>
            <a:fld id="{C6CB3CD4-CCB6-49A6-AD82-F28050B475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altLang="ja-JP" smtClean="0"/>
              <a:t>Click to edit Master title style</a:t>
            </a:r>
            <a:endParaRPr lang="en-US" dirty="0"/>
          </a:p>
        </p:txBody>
      </p:sp>
      <p:sp>
        <p:nvSpPr>
          <p:cNvPr id="3" name="Date Placeholder 2"/>
          <p:cNvSpPr>
            <a:spLocks noGrp="1"/>
          </p:cNvSpPr>
          <p:nvPr>
            <p:ph type="dt" sz="half" idx="10"/>
          </p:nvPr>
        </p:nvSpPr>
        <p:spPr/>
        <p:txBody>
          <a:bodyPr/>
          <a:lstStyle>
            <a:extLst/>
          </a:lstStyle>
          <a:p>
            <a:fld id="{2A18B80B-2E54-4E58-AA2B-F97219DA3911}" type="datetime1">
              <a:rPr lang="en-US" smtClean="0"/>
              <a:t>12/5/2009</a:t>
            </a:fld>
            <a:endParaRPr lang="en-US"/>
          </a:p>
        </p:txBody>
      </p:sp>
      <p:sp>
        <p:nvSpPr>
          <p:cNvPr id="4" name="Footer Placeholder 3"/>
          <p:cNvSpPr>
            <a:spLocks noGrp="1"/>
          </p:cNvSpPr>
          <p:nvPr>
            <p:ph type="ftr" sz="quarter" idx="11"/>
          </p:nvPr>
        </p:nvSpPr>
        <p:spPr/>
        <p:txBody>
          <a:bodyPr/>
          <a:lstStyle>
            <a:extLst/>
          </a:lstStyle>
          <a:p>
            <a:r>
              <a:rPr lang="en-US" smtClean="0"/>
              <a:t>SkeptiCamp 2009, Evaluating Claims through Research Design Analysis, By Lisa Bauer</a:t>
            </a:r>
            <a:endParaRPr lang="en-US"/>
          </a:p>
        </p:txBody>
      </p:sp>
      <p:sp>
        <p:nvSpPr>
          <p:cNvPr id="5" name="Slide Number Placeholder 4"/>
          <p:cNvSpPr>
            <a:spLocks noGrp="1"/>
          </p:cNvSpPr>
          <p:nvPr>
            <p:ph type="sldNum" sz="quarter" idx="12"/>
          </p:nvPr>
        </p:nvSpPr>
        <p:spPr/>
        <p:txBody>
          <a:bodyPr/>
          <a:lstStyle>
            <a:extLst/>
          </a:lstStyle>
          <a:p>
            <a:fld id="{C6CB3CD4-CCB6-49A6-AD82-F28050B475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F179F36-B028-4003-9C46-FCC724B9EA7D}" type="datetime1">
              <a:rPr lang="en-US" smtClean="0"/>
              <a:t>12/5/2009</a:t>
            </a:fld>
            <a:endParaRPr lang="en-US"/>
          </a:p>
        </p:txBody>
      </p:sp>
      <p:sp>
        <p:nvSpPr>
          <p:cNvPr id="3" name="Footer Placeholder 2"/>
          <p:cNvSpPr>
            <a:spLocks noGrp="1"/>
          </p:cNvSpPr>
          <p:nvPr>
            <p:ph type="ftr" sz="quarter" idx="11"/>
          </p:nvPr>
        </p:nvSpPr>
        <p:spPr/>
        <p:txBody>
          <a:bodyPr/>
          <a:lstStyle>
            <a:extLst/>
          </a:lstStyle>
          <a:p>
            <a:r>
              <a:rPr lang="en-US" smtClean="0"/>
              <a:t>SkeptiCamp 2009, Evaluating Claims through Research Design Analysis, By Lisa Bauer</a:t>
            </a:r>
            <a:endParaRPr lang="en-US"/>
          </a:p>
        </p:txBody>
      </p:sp>
      <p:sp>
        <p:nvSpPr>
          <p:cNvPr id="4" name="Slide Number Placeholder 3"/>
          <p:cNvSpPr>
            <a:spLocks noGrp="1"/>
          </p:cNvSpPr>
          <p:nvPr>
            <p:ph type="sldNum" sz="quarter" idx="12"/>
          </p:nvPr>
        </p:nvSpPr>
        <p:spPr/>
        <p:txBody>
          <a:bodyPr/>
          <a:lstStyle>
            <a:extLst/>
          </a:lstStyle>
          <a:p>
            <a:fld id="{C6CB3CD4-CCB6-49A6-AD82-F28050B475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2528878" cy="1162050"/>
          </a:xfrm>
        </p:spPr>
        <p:txBody>
          <a:bodyPr anchor="ctr"/>
          <a:lstStyle>
            <a:lvl1pPr algn="l">
              <a:buNone/>
              <a:defRPr sz="2000" b="0"/>
            </a:lvl1pPr>
            <a:extLst/>
          </a:lstStyle>
          <a:p>
            <a:r>
              <a:rPr lang="en-US" altLang="ja-JP" smtClean="0"/>
              <a:t>Click to edit Master title style</a:t>
            </a:r>
            <a:endParaRPr lang="en-US" dirty="0"/>
          </a:p>
        </p:txBody>
      </p:sp>
      <p:sp>
        <p:nvSpPr>
          <p:cNvPr id="3" name="Text Placeholder 2"/>
          <p:cNvSpPr>
            <a:spLocks noGrp="1"/>
          </p:cNvSpPr>
          <p:nvPr>
            <p:ph type="body" idx="2"/>
          </p:nvPr>
        </p:nvSpPr>
        <p:spPr>
          <a:xfrm>
            <a:off x="685800" y="1435100"/>
            <a:ext cx="2528878"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altLang="ja-JP" smtClean="0"/>
              <a:t>Click to edit Master text styles</a:t>
            </a:r>
          </a:p>
        </p:txBody>
      </p:sp>
      <p:sp>
        <p:nvSpPr>
          <p:cNvPr id="4" name="Content Placeholder 3"/>
          <p:cNvSpPr>
            <a:spLocks noGrp="1"/>
          </p:cNvSpPr>
          <p:nvPr>
            <p:ph sz="half" idx="1"/>
          </p:nvPr>
        </p:nvSpPr>
        <p:spPr>
          <a:xfrm>
            <a:off x="3429000" y="285728"/>
            <a:ext cx="5486400" cy="5721372"/>
          </a:xfrm>
        </p:spPr>
        <p:txBody>
          <a:bodyPr/>
          <a:lstStyle>
            <a:lvl1pPr>
              <a:defRPr sz="3200"/>
            </a:lvl1pPr>
            <a:lvl2pPr>
              <a:defRPr sz="2800"/>
            </a:lvl2pPr>
            <a:lvl3pPr>
              <a:defRPr sz="2400"/>
            </a:lvl3pPr>
            <a:lvl4pPr>
              <a:defRPr sz="2000"/>
            </a:lvl4pPr>
            <a:lvl5pPr>
              <a:defRPr sz="20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5" name="Date Placeholder 4"/>
          <p:cNvSpPr>
            <a:spLocks noGrp="1"/>
          </p:cNvSpPr>
          <p:nvPr>
            <p:ph type="dt" sz="half" idx="10"/>
          </p:nvPr>
        </p:nvSpPr>
        <p:spPr/>
        <p:txBody>
          <a:bodyPr/>
          <a:lstStyle>
            <a:extLst/>
          </a:lstStyle>
          <a:p>
            <a:fld id="{09F1C141-3EAF-4C7F-AFE3-563F33A254CA}" type="datetime1">
              <a:rPr lang="en-US" smtClean="0"/>
              <a:t>12/5/2009</a:t>
            </a:fld>
            <a:endParaRPr lang="en-US"/>
          </a:p>
        </p:txBody>
      </p:sp>
      <p:sp>
        <p:nvSpPr>
          <p:cNvPr id="6" name="Footer Placeholder 5"/>
          <p:cNvSpPr>
            <a:spLocks noGrp="1"/>
          </p:cNvSpPr>
          <p:nvPr>
            <p:ph type="ftr" sz="quarter" idx="11"/>
          </p:nvPr>
        </p:nvSpPr>
        <p:spPr/>
        <p:txBody>
          <a:bodyPr/>
          <a:lstStyle>
            <a:extLst/>
          </a:lstStyle>
          <a:p>
            <a:r>
              <a:rPr lang="en-US" smtClean="0"/>
              <a:t>SkeptiCamp 2009, Evaluating Claims through Research Design Analysis, By Lisa Bauer</a:t>
            </a:r>
            <a:endParaRPr lang="en-US"/>
          </a:p>
        </p:txBody>
      </p:sp>
      <p:sp>
        <p:nvSpPr>
          <p:cNvPr id="7" name="Slide Number Placeholder 6"/>
          <p:cNvSpPr>
            <a:spLocks noGrp="1"/>
          </p:cNvSpPr>
          <p:nvPr>
            <p:ph type="sldNum" sz="quarter" idx="12"/>
          </p:nvPr>
        </p:nvSpPr>
        <p:spPr/>
        <p:txBody>
          <a:bodyPr/>
          <a:lstStyle>
            <a:extLst/>
          </a:lstStyle>
          <a:p>
            <a:fld id="{C6CB3CD4-CCB6-49A6-AD82-F28050B475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914400" y="4941829"/>
            <a:ext cx="6858000" cy="701749"/>
          </a:xfrm>
        </p:spPr>
        <p:txBody>
          <a:bodyPr anchor="b"/>
          <a:lstStyle>
            <a:lvl1pPr algn="l">
              <a:buNone/>
              <a:defRPr sz="2100" b="0"/>
            </a:lvl1pPr>
            <a:extLst/>
          </a:lstStyle>
          <a:p>
            <a:r>
              <a:rPr lang="en-US" altLang="ja-JP" smtClean="0"/>
              <a:t>Click to edit Master title style</a:t>
            </a:r>
            <a:endParaRPr lang="en-US" dirty="0"/>
          </a:p>
        </p:txBody>
      </p:sp>
      <p:sp>
        <p:nvSpPr>
          <p:cNvPr id="3" name="Picture Placeholder 2"/>
          <p:cNvSpPr>
            <a:spLocks noGrp="1"/>
          </p:cNvSpPr>
          <p:nvPr>
            <p:ph type="pic" idx="1"/>
          </p:nvPr>
        </p:nvSpPr>
        <p:spPr>
          <a:xfrm>
            <a:off x="914400" y="357166"/>
            <a:ext cx="6858048" cy="4286280"/>
          </a:xfrm>
          <a:noFill/>
          <a:ln w="12700">
            <a:noFill/>
          </a:ln>
        </p:spPr>
        <p:txBody>
          <a:bodyPr/>
          <a:lstStyle>
            <a:lvl1pPr marL="0" indent="0">
              <a:buNone/>
              <a:defRPr sz="3200"/>
            </a:lvl1pPr>
            <a:extLst/>
          </a:lstStyle>
          <a:p>
            <a:r>
              <a:rPr lang="en-US" altLang="ja-JP" smtClean="0"/>
              <a:t>Click icon to add picture</a:t>
            </a:r>
            <a:endParaRPr lang="en-US" dirty="0"/>
          </a:p>
        </p:txBody>
      </p:sp>
      <p:sp>
        <p:nvSpPr>
          <p:cNvPr id="4" name="Text Placeholder 3"/>
          <p:cNvSpPr>
            <a:spLocks noGrp="1"/>
          </p:cNvSpPr>
          <p:nvPr>
            <p:ph type="body" sz="half" idx="2"/>
          </p:nvPr>
        </p:nvSpPr>
        <p:spPr bwMode="white">
          <a:xfrm>
            <a:off x="914400" y="5643578"/>
            <a:ext cx="6858000" cy="428628"/>
          </a:xfrm>
        </p:spPr>
        <p:txBody>
          <a:bodyPr>
            <a:normAutofit/>
          </a:bodyPr>
          <a:lstStyle>
            <a:lvl1pPr marL="27432" indent="0">
              <a:spcBef>
                <a:spcPts val="0"/>
              </a:spcBef>
              <a:buNone/>
              <a:defRPr sz="1100">
                <a:solidFill>
                  <a:srgbClr val="FFFFFF"/>
                </a:solidFill>
              </a:defRPr>
            </a:lvl1pPr>
            <a:lvl2pPr>
              <a:defRPr sz="1200"/>
            </a:lvl2pPr>
            <a:lvl3pPr>
              <a:defRPr sz="1000"/>
            </a:lvl3pPr>
            <a:lvl4pPr>
              <a:defRPr sz="900"/>
            </a:lvl4pPr>
            <a:lvl5pPr>
              <a:defRPr sz="900"/>
            </a:lvl5pPr>
            <a:extLst/>
          </a:lstStyle>
          <a:p>
            <a:pPr lvl="0"/>
            <a:r>
              <a:rPr lang="en-US" altLang="ja-JP" smtClean="0"/>
              <a:t>Click to edit Master text styles</a:t>
            </a:r>
          </a:p>
        </p:txBody>
      </p:sp>
      <p:sp>
        <p:nvSpPr>
          <p:cNvPr id="10" name="Date Placeholder 9"/>
          <p:cNvSpPr>
            <a:spLocks noGrp="1"/>
          </p:cNvSpPr>
          <p:nvPr>
            <p:ph type="dt" sz="half" idx="10"/>
          </p:nvPr>
        </p:nvSpPr>
        <p:spPr/>
        <p:txBody>
          <a:bodyPr/>
          <a:lstStyle/>
          <a:p>
            <a:fld id="{137A258A-A4D0-48FD-88FE-3FE8B27294E5}" type="datetime1">
              <a:rPr lang="en-US" smtClean="0"/>
              <a:t>12/5/2009</a:t>
            </a:fld>
            <a:endParaRPr lang="en-US"/>
          </a:p>
        </p:txBody>
      </p:sp>
      <p:sp>
        <p:nvSpPr>
          <p:cNvPr id="11" name="Slide Number Placeholder 10"/>
          <p:cNvSpPr>
            <a:spLocks noGrp="1"/>
          </p:cNvSpPr>
          <p:nvPr>
            <p:ph type="sldNum" sz="quarter" idx="11"/>
          </p:nvPr>
        </p:nvSpPr>
        <p:spPr/>
        <p:txBody>
          <a:bodyPr/>
          <a:lstStyle/>
          <a:p>
            <a:fld id="{C6CB3CD4-CCB6-49A6-AD82-F28050B475CF}" type="slidenum">
              <a:rPr lang="en-US" smtClean="0"/>
              <a:pPr/>
              <a:t>‹#›</a:t>
            </a:fld>
            <a:endParaRPr lang="en-US"/>
          </a:p>
        </p:txBody>
      </p:sp>
      <p:sp>
        <p:nvSpPr>
          <p:cNvPr id="12" name="Footer Placeholder 11"/>
          <p:cNvSpPr>
            <a:spLocks noGrp="1"/>
          </p:cNvSpPr>
          <p:nvPr>
            <p:ph type="ftr" sz="quarter" idx="12"/>
          </p:nvPr>
        </p:nvSpPr>
        <p:spPr/>
        <p:txBody>
          <a:bodyPr/>
          <a:lstStyle/>
          <a:p>
            <a:r>
              <a:rPr lang="en-US" smtClean="0"/>
              <a:t>SkeptiCamp 2009, Evaluating Claims through Research Design Analysis, By Lisa Bauer</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1"/>
            <a:ext cx="214282"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extLst/>
          </a:lstStyle>
          <a:p>
            <a:r>
              <a:rPr lang="en-US" altLang="ja-JP" smtClean="0"/>
              <a:t>Click to edit Master title style</a:t>
            </a:r>
            <a:endParaRPr lang="en-US" dirty="0"/>
          </a:p>
        </p:txBody>
      </p:sp>
      <p:sp>
        <p:nvSpPr>
          <p:cNvPr id="13" name="Text Placeholder 12"/>
          <p:cNvSpPr>
            <a:spLocks noGrp="1"/>
          </p:cNvSpPr>
          <p:nvPr>
            <p:ph type="body" idx="1"/>
          </p:nvPr>
        </p:nvSpPr>
        <p:spPr>
          <a:xfrm>
            <a:off x="914400" y="1571612"/>
            <a:ext cx="7772400" cy="4783948"/>
          </a:xfrm>
          <a:prstGeom prst="rect">
            <a:avLst/>
          </a:prstGeom>
        </p:spPr>
        <p:txBody>
          <a:bodyPr vert="horz">
            <a:normAutofit/>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14" name="Date Placeholder 13"/>
          <p:cNvSpPr>
            <a:spLocks noGrp="1"/>
          </p:cNvSpPr>
          <p:nvPr>
            <p:ph type="dt" sz="half" idx="2"/>
          </p:nvPr>
        </p:nvSpPr>
        <p:spPr>
          <a:xfrm>
            <a:off x="6477000" y="6421461"/>
            <a:ext cx="2133600" cy="365125"/>
          </a:xfrm>
          <a:prstGeom prst="rect">
            <a:avLst/>
          </a:prstGeom>
        </p:spPr>
        <p:txBody>
          <a:bodyPr vert="horz" anchor="b"/>
          <a:lstStyle>
            <a:lvl1pPr algn="l">
              <a:defRPr sz="1100">
                <a:solidFill>
                  <a:schemeClr val="tx2"/>
                </a:solidFill>
              </a:defRPr>
            </a:lvl1pPr>
            <a:extLst/>
          </a:lstStyle>
          <a:p>
            <a:fld id="{5A4EF48E-F95C-4A6A-916E-AF142418BF53}" type="datetime1">
              <a:rPr lang="en-US" smtClean="0"/>
              <a:t>12/5/2009</a:t>
            </a:fld>
            <a:endParaRPr lang="en-US"/>
          </a:p>
        </p:txBody>
      </p:sp>
      <p:sp>
        <p:nvSpPr>
          <p:cNvPr id="3" name="Footer Placeholder 2"/>
          <p:cNvSpPr>
            <a:spLocks noGrp="1"/>
          </p:cNvSpPr>
          <p:nvPr>
            <p:ph type="ftr" sz="quarter" idx="3"/>
          </p:nvPr>
        </p:nvSpPr>
        <p:spPr>
          <a:xfrm>
            <a:off x="914400" y="6421461"/>
            <a:ext cx="5562600" cy="365125"/>
          </a:xfrm>
          <a:prstGeom prst="rect">
            <a:avLst/>
          </a:prstGeom>
        </p:spPr>
        <p:txBody>
          <a:bodyPr vert="horz" anchor="b"/>
          <a:lstStyle>
            <a:lvl1pPr algn="r">
              <a:defRPr sz="1100">
                <a:solidFill>
                  <a:schemeClr val="tx2"/>
                </a:solidFill>
              </a:defRPr>
            </a:lvl1pPr>
            <a:extLst/>
          </a:lstStyle>
          <a:p>
            <a:r>
              <a:rPr lang="en-US" smtClean="0"/>
              <a:t>SkeptiCamp 2009, Evaluating Claims through Research Design Analysis, By Lisa Bauer</a:t>
            </a:r>
            <a:endParaRPr lang="en-US"/>
          </a:p>
        </p:txBody>
      </p:sp>
      <p:sp>
        <p:nvSpPr>
          <p:cNvPr id="23" name="Slide Number Placeholder 22"/>
          <p:cNvSpPr>
            <a:spLocks noGrp="1"/>
          </p:cNvSpPr>
          <p:nvPr>
            <p:ph type="sldNum" sz="quarter" idx="4"/>
          </p:nvPr>
        </p:nvSpPr>
        <p:spPr>
          <a:xfrm>
            <a:off x="8610600" y="6421461"/>
            <a:ext cx="457200" cy="365125"/>
          </a:xfrm>
          <a:prstGeom prst="rect">
            <a:avLst/>
          </a:prstGeom>
        </p:spPr>
        <p:txBody>
          <a:bodyPr vert="horz" anchor="b"/>
          <a:lstStyle>
            <a:lvl1pPr algn="l">
              <a:defRPr sz="1200">
                <a:solidFill>
                  <a:schemeClr val="tx2"/>
                </a:solidFill>
              </a:defRPr>
            </a:lvl1pPr>
            <a:extLst/>
          </a:lstStyle>
          <a:p>
            <a:fld id="{C6CB3CD4-CCB6-49A6-AD82-F28050B475CF}" type="slidenum">
              <a:rPr lang="en-US" smtClean="0"/>
              <a:pPr/>
              <a:t>‹#›</a:t>
            </a:fld>
            <a:endParaRPr lang="en-US"/>
          </a:p>
        </p:txBody>
      </p:sp>
      <p:cxnSp>
        <p:nvCxnSpPr>
          <p:cNvPr id="20" name="Straight Connector 19"/>
          <p:cNvCxnSpPr/>
          <p:nvPr/>
        </p:nvCxnSpPr>
        <p:spPr>
          <a:xfrm rot="5400000">
            <a:off x="-3293075" y="3429000"/>
            <a:ext cx="6858000" cy="1588"/>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243408" y="3428230"/>
            <a:ext cx="6858000" cy="1588"/>
          </a:xfrm>
          <a:prstGeom prst="line">
            <a:avLst/>
          </a:prstGeom>
          <a:ln w="12700">
            <a:solidFill>
              <a:schemeClr val="bg2">
                <a:lumMod val="75000"/>
                <a:alpha val="59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185349" y="3428230"/>
            <a:ext cx="6858000" cy="1588"/>
          </a:xfrm>
          <a:prstGeom prst="line">
            <a:avLst/>
          </a:prstGeom>
          <a:ln w="31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699724" y="3428182"/>
            <a:ext cx="6858000" cy="1588"/>
          </a:xfrm>
          <a:prstGeom prst="line">
            <a:avLst/>
          </a:prstGeom>
          <a:ln w="285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1" sz="4000" b="1" kern="1200" cap="none" spc="0" baseline="0">
          <a:ln/>
          <a:gradFill>
            <a:gsLst>
              <a:gs pos="0">
                <a:schemeClr val="tx2">
                  <a:lumMod val="90000"/>
                </a:schemeClr>
              </a:gs>
              <a:gs pos="50000">
                <a:schemeClr val="tx2">
                  <a:lumMod val="50000"/>
                </a:schemeClr>
              </a:gs>
              <a:gs pos="100000">
                <a:schemeClr val="tx2">
                  <a:lumMod val="25000"/>
                </a:schemeClr>
              </a:gs>
            </a:gsLst>
            <a:lin ang="5400000" scaled="0"/>
          </a:gradFill>
          <a:effectLst/>
          <a:latin typeface="+mj-lt"/>
          <a:ea typeface="+mj-ea"/>
          <a:cs typeface="+mj-cs"/>
        </a:defRPr>
      </a:lvl1pPr>
      <a:extLst/>
    </p:titleStyle>
    <p:bodyStyle>
      <a:lvl1pPr marL="411480" indent="-342900" algn="l" rtl="0" eaLnBrk="1" latinLnBrk="0" hangingPunct="1">
        <a:spcBef>
          <a:spcPts val="700"/>
        </a:spcBef>
        <a:buClr>
          <a:schemeClr val="accent2">
            <a:lumMod val="75000"/>
          </a:schemeClr>
        </a:buClr>
        <a:buSzPct val="85000"/>
        <a:buFont typeface="Wingdings 2" pitchFamily="18" charset="2"/>
        <a:buChar char=""/>
        <a:defRPr kumimoji="1" sz="3000" kern="1200">
          <a:solidFill>
            <a:schemeClr val="tx1"/>
          </a:solidFill>
          <a:latin typeface="+mn-lt"/>
          <a:ea typeface="+mn-ea"/>
          <a:cs typeface="+mn-cs"/>
        </a:defRPr>
      </a:lvl1pPr>
      <a:lvl2pPr marL="740664" indent="-285750" algn="l" rtl="0" eaLnBrk="1" latinLnBrk="0" hangingPunct="1">
        <a:spcBef>
          <a:spcPct val="20000"/>
        </a:spcBef>
        <a:buClr>
          <a:schemeClr val="accent2">
            <a:lumMod val="60000"/>
            <a:lumOff val="40000"/>
          </a:schemeClr>
        </a:buClr>
        <a:buSzPct val="80000"/>
        <a:buFont typeface="Wingdings" pitchFamily="2" charset="2"/>
        <a:buChar char="l"/>
        <a:defRPr kumimoji="1" sz="2600" kern="1200">
          <a:solidFill>
            <a:schemeClr val="tx1"/>
          </a:solidFill>
          <a:latin typeface="+mn-lt"/>
          <a:ea typeface="+mn-ea"/>
          <a:cs typeface="+mn-cs"/>
        </a:defRPr>
      </a:lvl2pPr>
      <a:lvl3pPr marL="996696" indent="-228600" algn="l" rtl="0" eaLnBrk="1" latinLnBrk="0" hangingPunct="1">
        <a:spcBef>
          <a:spcPct val="20000"/>
        </a:spcBef>
        <a:buClr>
          <a:schemeClr val="accent2">
            <a:lumMod val="40000"/>
            <a:lumOff val="60000"/>
          </a:schemeClr>
        </a:buClr>
        <a:buSzPct val="65000"/>
        <a:buFont typeface="Wingdings 2" pitchFamily="18" charset="2"/>
        <a:buChar char=""/>
        <a:defRPr kumimoji="1" sz="2400" kern="1200">
          <a:solidFill>
            <a:schemeClr val="tx1"/>
          </a:solidFill>
          <a:latin typeface="+mn-lt"/>
          <a:ea typeface="+mn-ea"/>
          <a:cs typeface="+mn-cs"/>
        </a:defRPr>
      </a:lvl3pPr>
      <a:lvl4pPr marL="1261872" indent="-228600" algn="l" rtl="0" eaLnBrk="1" latinLnBrk="0" hangingPunct="1">
        <a:spcBef>
          <a:spcPct val="20000"/>
        </a:spcBef>
        <a:buClr>
          <a:schemeClr val="accent2">
            <a:lumMod val="20000"/>
            <a:lumOff val="80000"/>
          </a:schemeClr>
        </a:buClr>
        <a:buSzPct val="100000"/>
        <a:buFont typeface="Arial" pitchFamily="34" charset="0"/>
        <a:buChar char="•"/>
        <a:defRPr kumimoji="1" sz="2200" kern="1200">
          <a:solidFill>
            <a:schemeClr val="tx1"/>
          </a:solidFill>
          <a:latin typeface="+mn-lt"/>
          <a:ea typeface="+mn-ea"/>
          <a:cs typeface="+mn-cs"/>
        </a:defRPr>
      </a:lvl4pPr>
      <a:lvl5pPr marL="1481328" indent="-210312" algn="l" rtl="0" eaLnBrk="1" latinLnBrk="0" hangingPunct="1">
        <a:spcBef>
          <a:spcPct val="20000"/>
        </a:spcBef>
        <a:buClr>
          <a:schemeClr val="accent2">
            <a:lumMod val="75000"/>
          </a:schemeClr>
        </a:buClr>
        <a:buSzPct val="50000"/>
        <a:buFont typeface="Wingdings" pitchFamily="2" charset="2"/>
        <a:buChar char="n"/>
        <a:defRPr kumimoji="1"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9pPr>
      <a:extLst/>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ocialresearchmethods.net/kb/" TargetMode="External"/><Relationship Id="rId7"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hyperlink" Target="http://www.nycskeptics.org/blog/" TargetMode="External"/><Relationship Id="rId5" Type="http://schemas.openxmlformats.org/officeDocument/2006/relationships/hyperlink" Target="http://www.statisticshell.com/dsus.html" TargetMode="External"/><Relationship Id="rId4" Type="http://schemas.openxmlformats.org/officeDocument/2006/relationships/hyperlink" Target="http://books.apa.org/books.cfm?id=4318640"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590800"/>
            <a:ext cx="7772400" cy="1676400"/>
          </a:xfrm>
        </p:spPr>
        <p:txBody>
          <a:bodyPr>
            <a:normAutofit/>
          </a:bodyPr>
          <a:lstStyle/>
          <a:p>
            <a:r>
              <a:rPr lang="en-US" dirty="0" smtClean="0"/>
              <a:t>Evaluating Claims Through </a:t>
            </a:r>
            <a:br>
              <a:rPr lang="en-US" dirty="0" smtClean="0"/>
            </a:br>
            <a:r>
              <a:rPr lang="en-US" dirty="0" smtClean="0"/>
              <a:t>Research Design Analysis</a:t>
            </a:r>
            <a:endParaRPr lang="en-US" dirty="0"/>
          </a:p>
        </p:txBody>
      </p:sp>
      <p:sp>
        <p:nvSpPr>
          <p:cNvPr id="6" name="TextBox 5"/>
          <p:cNvSpPr txBox="1"/>
          <p:nvPr/>
        </p:nvSpPr>
        <p:spPr>
          <a:xfrm>
            <a:off x="6705600" y="3886200"/>
            <a:ext cx="1905000" cy="430887"/>
          </a:xfrm>
          <a:prstGeom prst="rect">
            <a:avLst/>
          </a:prstGeom>
          <a:noFill/>
        </p:spPr>
        <p:txBody>
          <a:bodyPr wrap="square" rtlCol="0">
            <a:spAutoFit/>
          </a:bodyPr>
          <a:lstStyle/>
          <a:p>
            <a:r>
              <a:rPr lang="en-US" sz="2200" b="1" dirty="0" smtClean="0">
                <a:ln w="1905"/>
                <a:solidFill>
                  <a:srgbClr val="FFFF00"/>
                </a:solidFill>
                <a:effectLst>
                  <a:innerShdw blurRad="69850" dist="43180" dir="5400000">
                    <a:srgbClr val="000000">
                      <a:alpha val="65000"/>
                    </a:srgbClr>
                  </a:innerShdw>
                </a:effectLst>
              </a:rPr>
              <a:t>By Lisa  </a:t>
            </a:r>
            <a:r>
              <a:rPr lang="en-US" sz="2200" b="1" dirty="0" smtClean="0">
                <a:ln w="1905"/>
                <a:solidFill>
                  <a:srgbClr val="FFFF00"/>
                </a:solidFill>
                <a:effectLst>
                  <a:innerShdw blurRad="69850" dist="43180" dir="5400000">
                    <a:srgbClr val="000000">
                      <a:alpha val="65000"/>
                    </a:srgbClr>
                  </a:innerShdw>
                </a:effectLst>
              </a:rPr>
              <a:t>Bauer</a:t>
            </a:r>
            <a:endParaRPr lang="en-US" sz="2200" b="1" dirty="0" smtClean="0">
              <a:ln w="1905"/>
              <a:solidFill>
                <a:srgbClr val="FFFF00"/>
              </a:solidFill>
              <a:effectLst>
                <a:innerShdw blurRad="69850" dist="43180" dir="5400000">
                  <a:srgbClr val="000000">
                    <a:alpha val="65000"/>
                  </a:srgbClr>
                </a:innerShdw>
              </a:effectLst>
            </a:endParaRPr>
          </a:p>
        </p:txBody>
      </p:sp>
      <p:sp>
        <p:nvSpPr>
          <p:cNvPr id="7" name="TextBox 6"/>
          <p:cNvSpPr txBox="1"/>
          <p:nvPr/>
        </p:nvSpPr>
        <p:spPr>
          <a:xfrm>
            <a:off x="3276600" y="5638800"/>
            <a:ext cx="1752600" cy="830997"/>
          </a:xfrm>
          <a:prstGeom prst="rect">
            <a:avLst/>
          </a:prstGeom>
          <a:noFill/>
        </p:spPr>
        <p:txBody>
          <a:bodyPr wrap="square" rtlCol="0">
            <a:spAutoFit/>
          </a:bodyPr>
          <a:lstStyle/>
          <a:p>
            <a:r>
              <a:rPr lang="en-US" sz="1600" b="1" dirty="0" err="1" smtClean="0"/>
              <a:t>Shetler</a:t>
            </a:r>
            <a:r>
              <a:rPr lang="en-US" sz="1600" b="1" dirty="0" smtClean="0"/>
              <a:t> Studios </a:t>
            </a:r>
            <a:br>
              <a:rPr lang="en-US" sz="1600" b="1" dirty="0" smtClean="0"/>
            </a:br>
            <a:r>
              <a:rPr lang="en-US" sz="1600" b="1" dirty="0" smtClean="0"/>
              <a:t>244 W 54th St</a:t>
            </a:r>
            <a:br>
              <a:rPr lang="en-US" sz="1600" b="1" dirty="0" smtClean="0"/>
            </a:br>
            <a:r>
              <a:rPr lang="en-US" sz="1600" b="1" dirty="0" smtClean="0"/>
              <a:t>New York, NY </a:t>
            </a:r>
            <a:endParaRPr lang="en-US" sz="1600" b="1" dirty="0"/>
          </a:p>
        </p:txBody>
      </p:sp>
      <p:pic>
        <p:nvPicPr>
          <p:cNvPr id="1027" name="Picture 3"/>
          <p:cNvPicPr>
            <a:picLocks noChangeAspect="1" noChangeArrowheads="1"/>
          </p:cNvPicPr>
          <p:nvPr/>
        </p:nvPicPr>
        <p:blipFill>
          <a:blip r:embed="rId3" cstate="print"/>
          <a:srcRect/>
          <a:stretch>
            <a:fillRect/>
          </a:stretch>
        </p:blipFill>
        <p:spPr bwMode="auto">
          <a:xfrm>
            <a:off x="685800" y="5562600"/>
            <a:ext cx="2514600" cy="8950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153400" cy="685800"/>
          </a:xfrm>
        </p:spPr>
        <p:txBody>
          <a:bodyPr/>
          <a:lstStyle/>
          <a:p>
            <a:r>
              <a:rPr lang="en-US" dirty="0" smtClean="0"/>
              <a:t>Additional Information</a:t>
            </a:r>
            <a:endParaRPr lang="en-US" dirty="0"/>
          </a:p>
        </p:txBody>
      </p:sp>
      <p:sp>
        <p:nvSpPr>
          <p:cNvPr id="3" name="Content Placeholder 2"/>
          <p:cNvSpPr>
            <a:spLocks noGrp="1"/>
          </p:cNvSpPr>
          <p:nvPr>
            <p:ph sz="half" idx="1"/>
          </p:nvPr>
        </p:nvSpPr>
        <p:spPr>
          <a:xfrm>
            <a:off x="4648200" y="1447801"/>
            <a:ext cx="4038600" cy="2590800"/>
          </a:xfrm>
        </p:spPr>
        <p:txBody>
          <a:bodyPr>
            <a:normAutofit fontScale="47500" lnSpcReduction="20000"/>
          </a:bodyPr>
          <a:lstStyle/>
          <a:p>
            <a:pPr>
              <a:buNone/>
            </a:pPr>
            <a:r>
              <a:rPr lang="en-US" dirty="0" smtClean="0"/>
              <a:t>Resources</a:t>
            </a:r>
          </a:p>
          <a:p>
            <a:r>
              <a:rPr lang="en-US" dirty="0" smtClean="0"/>
              <a:t>Free online text book: </a:t>
            </a:r>
            <a:r>
              <a:rPr lang="en-US" dirty="0" err="1" smtClean="0"/>
              <a:t>Trochim</a:t>
            </a:r>
            <a:r>
              <a:rPr lang="en-US" dirty="0" smtClean="0"/>
              <a:t>, William M. </a:t>
            </a:r>
            <a:r>
              <a:rPr lang="en-US" u="sng" dirty="0" smtClean="0"/>
              <a:t>The Research Methods Knowledge Base</a:t>
            </a:r>
            <a:r>
              <a:rPr lang="en-US" dirty="0" smtClean="0"/>
              <a:t>, 2nd Edition. Internet WWW page, at URL: &lt;</a:t>
            </a:r>
            <a:r>
              <a:rPr lang="en-US" dirty="0" smtClean="0">
                <a:hlinkClick r:id="rId3"/>
              </a:rPr>
              <a:t>http://www.socialresearchmethods.net/kb/</a:t>
            </a:r>
            <a:r>
              <a:rPr lang="en-US" dirty="0" smtClean="0"/>
              <a:t>&gt; (version current as of  October 20, 2006). </a:t>
            </a:r>
          </a:p>
          <a:p>
            <a:r>
              <a:rPr lang="en-US" dirty="0" smtClean="0"/>
              <a:t>Great book: </a:t>
            </a:r>
            <a:r>
              <a:rPr lang="en-US" dirty="0" err="1" smtClean="0"/>
              <a:t>Meltzoff</a:t>
            </a:r>
            <a:r>
              <a:rPr lang="en-US" dirty="0" smtClean="0"/>
              <a:t>, Julian (1997) </a:t>
            </a:r>
            <a:r>
              <a:rPr lang="en-US" u="sng" dirty="0" smtClean="0"/>
              <a:t>Critical Thinking About Research </a:t>
            </a:r>
            <a:r>
              <a:rPr lang="en-US" u="sng" dirty="0" smtClean="0">
                <a:hlinkClick r:id="rId4"/>
              </a:rPr>
              <a:t>http://books.apa.org/books.cfm?id=4318640</a:t>
            </a:r>
            <a:r>
              <a:rPr lang="en-US" u="sng" dirty="0" smtClean="0"/>
              <a:t> </a:t>
            </a:r>
          </a:p>
          <a:p>
            <a:r>
              <a:rPr lang="en-US" dirty="0" smtClean="0"/>
              <a:t>Great book regarding statistics: Field, Andy (2009) Discovering Statistics using SPSS 3</a:t>
            </a:r>
            <a:r>
              <a:rPr lang="en-US" baseline="30000" dirty="0" smtClean="0"/>
              <a:t>rd</a:t>
            </a:r>
            <a:r>
              <a:rPr lang="en-US" dirty="0" smtClean="0"/>
              <a:t> Edition </a:t>
            </a:r>
            <a:r>
              <a:rPr lang="en-US" dirty="0" smtClean="0">
                <a:hlinkClick r:id="rId5"/>
              </a:rPr>
              <a:t>http://www.statisticshell.com/dsus.html</a:t>
            </a:r>
            <a:r>
              <a:rPr lang="en-US" dirty="0" smtClean="0"/>
              <a:t> </a:t>
            </a:r>
          </a:p>
        </p:txBody>
      </p:sp>
      <p:sp>
        <p:nvSpPr>
          <p:cNvPr id="4" name="Content Placeholder 3"/>
          <p:cNvSpPr>
            <a:spLocks noGrp="1"/>
          </p:cNvSpPr>
          <p:nvPr>
            <p:ph sz="half" idx="2"/>
          </p:nvPr>
        </p:nvSpPr>
        <p:spPr>
          <a:xfrm>
            <a:off x="304800" y="1447800"/>
            <a:ext cx="4038600" cy="4525963"/>
          </a:xfrm>
        </p:spPr>
        <p:txBody>
          <a:bodyPr>
            <a:normAutofit fontScale="47500" lnSpcReduction="20000"/>
          </a:bodyPr>
          <a:lstStyle/>
          <a:p>
            <a:pPr>
              <a:buNone/>
            </a:pPr>
            <a:r>
              <a:rPr lang="en-US" dirty="0" smtClean="0"/>
              <a:t>Glossary</a:t>
            </a:r>
          </a:p>
          <a:p>
            <a:r>
              <a:rPr lang="en-US" b="1" dirty="0" smtClean="0"/>
              <a:t>Construct</a:t>
            </a:r>
            <a:r>
              <a:rPr lang="en-US" dirty="0" smtClean="0"/>
              <a:t>: the abstract object/idea under investigation (i.e. “motivation”, “poverty”, etc.). This is not directly observable</a:t>
            </a:r>
          </a:p>
          <a:p>
            <a:r>
              <a:rPr lang="en-US" b="1" dirty="0" smtClean="0"/>
              <a:t>Variable</a:t>
            </a:r>
            <a:r>
              <a:rPr lang="en-US" dirty="0" smtClean="0"/>
              <a:t>: an element of a study (i.e. “response time”, “score”) </a:t>
            </a:r>
          </a:p>
          <a:p>
            <a:r>
              <a:rPr lang="en-US" b="1" dirty="0" smtClean="0"/>
              <a:t>Operational definition</a:t>
            </a:r>
            <a:r>
              <a:rPr lang="en-US" dirty="0" smtClean="0"/>
              <a:t>: a description of the construct that identifies how it will be measured, and what variables will be observed </a:t>
            </a:r>
          </a:p>
          <a:p>
            <a:r>
              <a:rPr lang="en-US" dirty="0" smtClean="0"/>
              <a:t>It is  a goal of the procedures of a study to ‘operationalize’ the construct</a:t>
            </a:r>
          </a:p>
          <a:p>
            <a:r>
              <a:rPr lang="en-US" b="1" dirty="0" smtClean="0"/>
              <a:t>Independent variable</a:t>
            </a:r>
            <a:r>
              <a:rPr lang="en-US" dirty="0" smtClean="0"/>
              <a:t>: a manipulated variable (manipulated by nature or the researcher) </a:t>
            </a:r>
          </a:p>
          <a:p>
            <a:r>
              <a:rPr lang="en-US" b="1" dirty="0" smtClean="0"/>
              <a:t>Dependent variable</a:t>
            </a:r>
            <a:r>
              <a:rPr lang="en-US" dirty="0" smtClean="0"/>
              <a:t>: the outcome measure, the variable you expect will differ in some consistent way along with the independent variable</a:t>
            </a:r>
          </a:p>
          <a:p>
            <a:r>
              <a:rPr lang="en-US" b="1" dirty="0" smtClean="0"/>
              <a:t>Confound</a:t>
            </a:r>
            <a:r>
              <a:rPr lang="en-US" dirty="0" smtClean="0"/>
              <a:t>: when an extraneous variable has a systemic effect on the dependent measure, but is not the object under investigation</a:t>
            </a:r>
          </a:p>
          <a:p>
            <a:r>
              <a:rPr lang="en-US" b="1" dirty="0" smtClean="0"/>
              <a:t>Validity</a:t>
            </a:r>
            <a:r>
              <a:rPr lang="en-US" dirty="0" smtClean="0"/>
              <a:t>: The degree to which your instrument is actually measuring what it claims to, allowing you to draw meaningful conclusions. </a:t>
            </a:r>
          </a:p>
          <a:p>
            <a:pPr>
              <a:buNone/>
            </a:pPr>
            <a:endParaRPr lang="en-US" dirty="0"/>
          </a:p>
        </p:txBody>
      </p:sp>
      <p:sp>
        <p:nvSpPr>
          <p:cNvPr id="8" name="Footer Placeholder 7"/>
          <p:cNvSpPr>
            <a:spLocks noGrp="1"/>
          </p:cNvSpPr>
          <p:nvPr>
            <p:ph type="ftr" sz="quarter" idx="11"/>
          </p:nvPr>
        </p:nvSpPr>
        <p:spPr>
          <a:xfrm>
            <a:off x="3581400" y="6492875"/>
            <a:ext cx="5562600" cy="365125"/>
          </a:xfrm>
        </p:spPr>
        <p:txBody>
          <a:bodyPr/>
          <a:lstStyle/>
          <a:p>
            <a:r>
              <a:rPr lang="en-US" dirty="0" err="1" smtClean="0"/>
              <a:t>SkeptiCamp</a:t>
            </a:r>
            <a:r>
              <a:rPr lang="en-US" dirty="0" smtClean="0"/>
              <a:t> 2009, Evaluating Claims through Research Design Analysis, By Lisa Bauer</a:t>
            </a:r>
            <a:endParaRPr lang="en-US" dirty="0"/>
          </a:p>
        </p:txBody>
      </p:sp>
      <p:grpSp>
        <p:nvGrpSpPr>
          <p:cNvPr id="10" name="Group 9"/>
          <p:cNvGrpSpPr/>
          <p:nvPr/>
        </p:nvGrpSpPr>
        <p:grpSpPr>
          <a:xfrm>
            <a:off x="4648200" y="4191000"/>
            <a:ext cx="4495800" cy="2286000"/>
            <a:chOff x="4419600" y="4191000"/>
            <a:chExt cx="4419600" cy="2322731"/>
          </a:xfrm>
        </p:grpSpPr>
        <p:sp>
          <p:nvSpPr>
            <p:cNvPr id="5" name="TextBox 4"/>
            <p:cNvSpPr txBox="1"/>
            <p:nvPr/>
          </p:nvSpPr>
          <p:spPr>
            <a:xfrm>
              <a:off x="6172200" y="4191000"/>
              <a:ext cx="2667000" cy="2031325"/>
            </a:xfrm>
            <a:prstGeom prst="rect">
              <a:avLst/>
            </a:prstGeom>
            <a:noFill/>
          </p:spPr>
          <p:txBody>
            <a:bodyPr wrap="square" rtlCol="0">
              <a:spAutoFit/>
            </a:bodyPr>
            <a:lstStyle/>
            <a:p>
              <a:r>
                <a:rPr lang="en-US" sz="1400" i="1" dirty="0" smtClean="0"/>
                <a:t>Lisa Bauer is a statistics specialist and instructor in research procedures and experimental psychology . </a:t>
              </a:r>
              <a:r>
                <a:rPr lang="en-US" sz="1400" i="1" dirty="0" smtClean="0"/>
                <a:t>She has been a member of NYCS since 2007, and writes for The Gotham Skeptic, the official blog of </a:t>
              </a:r>
              <a:r>
                <a:rPr lang="en-US" sz="1400" i="1" dirty="0" smtClean="0"/>
                <a:t>NYCS</a:t>
              </a:r>
            </a:p>
            <a:p>
              <a:r>
                <a:rPr lang="en-US" sz="1400" i="1" dirty="0" smtClean="0">
                  <a:hlinkClick r:id="rId6"/>
                </a:rPr>
                <a:t>http://www.nycskeptics.org/blog</a:t>
              </a:r>
              <a:r>
                <a:rPr lang="en-US" sz="1400" i="1" dirty="0" smtClean="0">
                  <a:hlinkClick r:id="rId6"/>
                </a:rPr>
                <a:t>/</a:t>
              </a:r>
              <a:r>
                <a:rPr lang="en-US" sz="1400" i="1" dirty="0" smtClean="0"/>
                <a:t> </a:t>
              </a:r>
              <a:endParaRPr lang="en-US" sz="1400" i="1" dirty="0" smtClean="0"/>
            </a:p>
            <a:p>
              <a:endParaRPr lang="en-US" sz="1400" i="1" dirty="0"/>
            </a:p>
          </p:txBody>
        </p:sp>
        <p:pic>
          <p:nvPicPr>
            <p:cNvPr id="6" name="Picture 5" descr="DSC00465.JPG"/>
            <p:cNvPicPr>
              <a:picLocks noChangeAspect="1"/>
            </p:cNvPicPr>
            <p:nvPr/>
          </p:nvPicPr>
          <p:blipFill>
            <a:blip r:embed="rId7" cstate="print"/>
            <a:srcRect l="36667" t="12222"/>
            <a:stretch>
              <a:fillRect/>
            </a:stretch>
          </p:blipFill>
          <p:spPr>
            <a:xfrm>
              <a:off x="4495800" y="4267199"/>
              <a:ext cx="1551008" cy="1612231"/>
            </a:xfrm>
            <a:prstGeom prst="rect">
              <a:avLst/>
            </a:prstGeom>
          </p:spPr>
        </p:pic>
        <p:sp>
          <p:nvSpPr>
            <p:cNvPr id="9" name="TextBox 8"/>
            <p:cNvSpPr txBox="1"/>
            <p:nvPr/>
          </p:nvSpPr>
          <p:spPr>
            <a:xfrm>
              <a:off x="4419600" y="5867400"/>
              <a:ext cx="3581400" cy="646331"/>
            </a:xfrm>
            <a:prstGeom prst="rect">
              <a:avLst/>
            </a:prstGeom>
            <a:noFill/>
          </p:spPr>
          <p:txBody>
            <a:bodyPr wrap="square" rtlCol="0">
              <a:spAutoFit/>
            </a:bodyPr>
            <a:lstStyle/>
            <a:p>
              <a:r>
                <a:rPr lang="en-US" u="sng" dirty="0" smtClean="0">
                  <a:solidFill>
                    <a:srgbClr val="0070C0"/>
                  </a:solidFill>
                </a:rPr>
                <a:t>Lisambauer@gmail.com</a:t>
              </a:r>
              <a:endParaRPr lang="en-US" u="sng" dirty="0" smtClean="0">
                <a:solidFill>
                  <a:srgbClr val="0070C0"/>
                </a:solidFill>
              </a:endParaRPr>
            </a:p>
            <a:p>
              <a:endParaRPr lang="en-US" dirty="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ormAutofit fontScale="90000"/>
          </a:bodyPr>
          <a:lstStyle/>
          <a:p>
            <a:pPr lvl="0"/>
            <a:r>
              <a:rPr lang="en-US" dirty="0"/>
              <a:t>Experimental Design</a:t>
            </a:r>
            <a:br>
              <a:rPr lang="en-US" dirty="0"/>
            </a:br>
            <a:endParaRPr lang="en-US" dirty="0"/>
          </a:p>
        </p:txBody>
      </p:sp>
      <p:graphicFrame>
        <p:nvGraphicFramePr>
          <p:cNvPr id="8" name="Diagram 7"/>
          <p:cNvGraphicFramePr/>
          <p:nvPr/>
        </p:nvGraphicFramePr>
        <p:xfrm>
          <a:off x="381000" y="1371600"/>
          <a:ext cx="83820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Oval 9"/>
          <p:cNvSpPr/>
          <p:nvPr/>
        </p:nvSpPr>
        <p:spPr>
          <a:xfrm>
            <a:off x="3657600" y="3962400"/>
            <a:ext cx="1981200" cy="10668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effectLst>
                  <a:outerShdw blurRad="50800" dist="38100" dir="5400000" algn="t" rotWithShape="0">
                    <a:prstClr val="black">
                      <a:alpha val="40000"/>
                    </a:prstClr>
                  </a:outerShdw>
                </a:effectLst>
              </a:rPr>
              <a:t>Observation</a:t>
            </a:r>
            <a:endParaRPr lang="en-US" dirty="0">
              <a:effectLst>
                <a:outerShdw blurRad="50800" dist="38100" dir="5400000" algn="t" rotWithShape="0">
                  <a:prstClr val="black">
                    <a:alpha val="40000"/>
                  </a:prstClr>
                </a:outerShdw>
              </a:effectLst>
            </a:endParaRPr>
          </a:p>
        </p:txBody>
      </p:sp>
      <p:sp>
        <p:nvSpPr>
          <p:cNvPr id="5" name="Footer Placeholder 4"/>
          <p:cNvSpPr>
            <a:spLocks noGrp="1"/>
          </p:cNvSpPr>
          <p:nvPr>
            <p:ph type="ftr" sz="quarter" idx="11"/>
          </p:nvPr>
        </p:nvSpPr>
        <p:spPr>
          <a:xfrm>
            <a:off x="3352800" y="6248400"/>
            <a:ext cx="5562600" cy="365125"/>
          </a:xfrm>
        </p:spPr>
        <p:txBody>
          <a:bodyPr/>
          <a:lstStyle/>
          <a:p>
            <a:r>
              <a:rPr lang="en-US" dirty="0" err="1" smtClean="0"/>
              <a:t>SkeptiCamp</a:t>
            </a:r>
            <a:r>
              <a:rPr lang="en-US" dirty="0" smtClean="0"/>
              <a:t> 2009, Evaluating Claims through Research Design Analysis, By Lisa Bauer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74052"/>
            <a:ext cx="8077200" cy="897748"/>
          </a:xfrm>
        </p:spPr>
        <p:txBody>
          <a:bodyPr>
            <a:normAutofit/>
          </a:bodyPr>
          <a:lstStyle/>
          <a:p>
            <a:r>
              <a:rPr lang="en-US" dirty="0" smtClean="0"/>
              <a:t>The sample is divided into 2 or more </a:t>
            </a:r>
            <a:r>
              <a:rPr lang="en-US" dirty="0" smtClean="0"/>
              <a:t>groups</a:t>
            </a:r>
            <a:endParaRPr lang="en-US" dirty="0" smtClean="0"/>
          </a:p>
        </p:txBody>
      </p:sp>
      <p:sp>
        <p:nvSpPr>
          <p:cNvPr id="4" name="Title 1"/>
          <p:cNvSpPr>
            <a:spLocks noGrp="1"/>
          </p:cNvSpPr>
          <p:nvPr>
            <p:ph type="title"/>
          </p:nvPr>
        </p:nvSpPr>
        <p:spPr>
          <a:xfrm>
            <a:off x="914400" y="512064"/>
            <a:ext cx="7772400" cy="914400"/>
          </a:xfrm>
        </p:spPr>
        <p:txBody>
          <a:bodyPr/>
          <a:lstStyle/>
          <a:p>
            <a:r>
              <a:rPr lang="en-US" dirty="0" smtClean="0"/>
              <a:t>Types of Design:</a:t>
            </a:r>
            <a:br>
              <a:rPr lang="en-US" dirty="0" smtClean="0"/>
            </a:br>
            <a:r>
              <a:rPr lang="en-US" dirty="0" smtClean="0"/>
              <a:t>Between Subjects Design</a:t>
            </a:r>
            <a:endParaRPr lang="en-US" dirty="0"/>
          </a:p>
        </p:txBody>
      </p:sp>
      <p:graphicFrame>
        <p:nvGraphicFramePr>
          <p:cNvPr id="5" name="Diagram 4"/>
          <p:cNvGraphicFramePr/>
          <p:nvPr/>
        </p:nvGraphicFramePr>
        <p:xfrm>
          <a:off x="2362200" y="2667000"/>
          <a:ext cx="5791200" cy="391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p:cNvSpPr>
            <a:spLocks noGrp="1"/>
          </p:cNvSpPr>
          <p:nvPr>
            <p:ph type="ftr" sz="quarter" idx="11"/>
          </p:nvPr>
        </p:nvSpPr>
        <p:spPr>
          <a:xfrm>
            <a:off x="3581400" y="6492875"/>
            <a:ext cx="5562600" cy="365125"/>
          </a:xfrm>
        </p:spPr>
        <p:txBody>
          <a:bodyPr/>
          <a:lstStyle/>
          <a:p>
            <a:r>
              <a:rPr lang="en-US" dirty="0" err="1" smtClean="0"/>
              <a:t>SkeptiCamp</a:t>
            </a:r>
            <a:r>
              <a:rPr lang="en-US" dirty="0" smtClean="0"/>
              <a:t> 2009, Evaluating Claims through Research Design Analysis, By Lisa Bauer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00"/>
            <a:ext cx="7467600" cy="1295400"/>
          </a:xfrm>
        </p:spPr>
        <p:txBody>
          <a:bodyPr>
            <a:normAutofit fontScale="92500" lnSpcReduction="10000"/>
          </a:bodyPr>
          <a:lstStyle/>
          <a:p>
            <a:r>
              <a:rPr lang="en-US" dirty="0" smtClean="0"/>
              <a:t>Same group of subjects are observed 2 or more times, with treatment occurring between observations</a:t>
            </a:r>
            <a:endParaRPr lang="en-US" dirty="0"/>
          </a:p>
        </p:txBody>
      </p:sp>
      <p:sp>
        <p:nvSpPr>
          <p:cNvPr id="4" name="Title 1"/>
          <p:cNvSpPr>
            <a:spLocks noGrp="1"/>
          </p:cNvSpPr>
          <p:nvPr>
            <p:ph type="title"/>
          </p:nvPr>
        </p:nvSpPr>
        <p:spPr>
          <a:xfrm>
            <a:off x="914400" y="512064"/>
            <a:ext cx="7772400" cy="914400"/>
          </a:xfrm>
        </p:spPr>
        <p:txBody>
          <a:bodyPr/>
          <a:lstStyle/>
          <a:p>
            <a:r>
              <a:rPr lang="en-US" dirty="0" smtClean="0"/>
              <a:t>Types of Design:</a:t>
            </a:r>
            <a:br>
              <a:rPr lang="en-US" dirty="0" smtClean="0"/>
            </a:br>
            <a:r>
              <a:rPr lang="en-US" dirty="0" smtClean="0"/>
              <a:t>Within Subjects Design</a:t>
            </a:r>
            <a:endParaRPr lang="en-US" dirty="0"/>
          </a:p>
        </p:txBody>
      </p:sp>
      <p:graphicFrame>
        <p:nvGraphicFramePr>
          <p:cNvPr id="6" name="Diagram 5"/>
          <p:cNvGraphicFramePr/>
          <p:nvPr/>
        </p:nvGraphicFramePr>
        <p:xfrm>
          <a:off x="1143000" y="4495800"/>
          <a:ext cx="7010400" cy="187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a:xfrm>
            <a:off x="3581400" y="6492875"/>
            <a:ext cx="5562600" cy="365125"/>
          </a:xfrm>
        </p:spPr>
        <p:txBody>
          <a:bodyPr/>
          <a:lstStyle/>
          <a:p>
            <a:r>
              <a:rPr lang="en-US" smtClean="0"/>
              <a:t>SkeptiCamp 2009, Evaluating Claims through Research Design Analysis, By Lisa Bauer</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Validity: The Goal of Design</a:t>
            </a:r>
            <a:endParaRPr lang="en-US" sz="3600" dirty="0"/>
          </a:p>
        </p:txBody>
      </p:sp>
      <p:sp>
        <p:nvSpPr>
          <p:cNvPr id="3" name="Content Placeholder 2"/>
          <p:cNvSpPr>
            <a:spLocks noGrp="1"/>
          </p:cNvSpPr>
          <p:nvPr>
            <p:ph idx="1"/>
          </p:nvPr>
        </p:nvSpPr>
        <p:spPr/>
        <p:txBody>
          <a:bodyPr/>
          <a:lstStyle/>
          <a:p>
            <a:r>
              <a:rPr lang="en-US" dirty="0" smtClean="0"/>
              <a:t> Internal Validity</a:t>
            </a:r>
          </a:p>
        </p:txBody>
      </p:sp>
      <p:graphicFrame>
        <p:nvGraphicFramePr>
          <p:cNvPr id="4" name="Diagram 3"/>
          <p:cNvGraphicFramePr/>
          <p:nvPr/>
        </p:nvGraphicFramePr>
        <p:xfrm>
          <a:off x="1600200" y="2438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a:xfrm>
            <a:off x="3581400" y="6492875"/>
            <a:ext cx="5562600" cy="365125"/>
          </a:xfrm>
        </p:spPr>
        <p:txBody>
          <a:bodyPr/>
          <a:lstStyle/>
          <a:p>
            <a:r>
              <a:rPr lang="en-US" dirty="0" err="1" smtClean="0"/>
              <a:t>SkeptiCamp</a:t>
            </a:r>
            <a:r>
              <a:rPr lang="en-US" dirty="0" smtClean="0"/>
              <a:t> 2009, Evaluating Claims through Research Design Analysis, By Lisa Bauer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Validity: The Goal of Design</a:t>
            </a:r>
            <a:endParaRPr lang="en-US" sz="3600" dirty="0"/>
          </a:p>
        </p:txBody>
      </p:sp>
      <p:sp>
        <p:nvSpPr>
          <p:cNvPr id="3" name="Content Placeholder 2"/>
          <p:cNvSpPr>
            <a:spLocks noGrp="1"/>
          </p:cNvSpPr>
          <p:nvPr>
            <p:ph idx="1"/>
          </p:nvPr>
        </p:nvSpPr>
        <p:spPr/>
        <p:txBody>
          <a:bodyPr/>
          <a:lstStyle/>
          <a:p>
            <a:r>
              <a:rPr lang="en-US" dirty="0" smtClean="0"/>
              <a:t>External Validity</a:t>
            </a:r>
            <a:endParaRPr lang="en-US" dirty="0"/>
          </a:p>
        </p:txBody>
      </p:sp>
      <p:graphicFrame>
        <p:nvGraphicFramePr>
          <p:cNvPr id="4" name="Diagram 3"/>
          <p:cNvGraphicFramePr/>
          <p:nvPr/>
        </p:nvGraphicFramePr>
        <p:xfrm>
          <a:off x="1600200" y="2286000"/>
          <a:ext cx="6705600" cy="429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a:xfrm>
            <a:off x="3581400" y="6492875"/>
            <a:ext cx="5562600" cy="365125"/>
          </a:xfrm>
        </p:spPr>
        <p:txBody>
          <a:bodyPr/>
          <a:lstStyle/>
          <a:p>
            <a:r>
              <a:rPr lang="en-US" dirty="0" err="1" smtClean="0"/>
              <a:t>SkeptiCamp</a:t>
            </a:r>
            <a:r>
              <a:rPr lang="en-US" dirty="0" smtClean="0"/>
              <a:t> 2009, Evaluating Claims through Research Design Analysis, By Lisa Bauer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914400"/>
          </a:xfrm>
        </p:spPr>
        <p:txBody>
          <a:bodyPr/>
          <a:lstStyle/>
          <a:p>
            <a:r>
              <a:rPr lang="en-US" sz="3200" dirty="0" smtClean="0"/>
              <a:t>Less Rigorous Designs</a:t>
            </a:r>
            <a:endParaRPr lang="en-US" sz="2800" dirty="0"/>
          </a:p>
        </p:txBody>
      </p:sp>
      <p:sp>
        <p:nvSpPr>
          <p:cNvPr id="3" name="Content Placeholder 2"/>
          <p:cNvSpPr>
            <a:spLocks noGrp="1"/>
          </p:cNvSpPr>
          <p:nvPr>
            <p:ph idx="1"/>
          </p:nvPr>
        </p:nvSpPr>
        <p:spPr>
          <a:xfrm>
            <a:off x="914400" y="2074052"/>
            <a:ext cx="7772400" cy="4783948"/>
          </a:xfrm>
        </p:spPr>
        <p:txBody>
          <a:bodyPr/>
          <a:lstStyle/>
          <a:p>
            <a:r>
              <a:rPr lang="en-US" sz="3200" dirty="0" smtClean="0"/>
              <a:t>Quasi Experimental Designs</a:t>
            </a:r>
          </a:p>
          <a:p>
            <a:pPr lvl="1"/>
            <a:r>
              <a:rPr lang="en-US" sz="2800" dirty="0" smtClean="0"/>
              <a:t>Mimics experimental procedures but fails to meet standards of high internal validity</a:t>
            </a:r>
          </a:p>
          <a:p>
            <a:pPr lvl="1">
              <a:buNone/>
            </a:pPr>
            <a:endParaRPr lang="en-US" sz="2800" dirty="0" smtClean="0"/>
          </a:p>
          <a:p>
            <a:r>
              <a:rPr lang="en-US" sz="3200" dirty="0" smtClean="0"/>
              <a:t>Non experimental Designs</a:t>
            </a:r>
          </a:p>
          <a:p>
            <a:pPr lvl="1"/>
            <a:r>
              <a:rPr lang="en-US" dirty="0" err="1" smtClean="0"/>
              <a:t>Correlational</a:t>
            </a:r>
            <a:r>
              <a:rPr lang="en-US" dirty="0" smtClean="0"/>
              <a:t>, comparison of pre existing groups</a:t>
            </a:r>
            <a:endParaRPr lang="en-US" dirty="0"/>
          </a:p>
        </p:txBody>
      </p:sp>
      <p:sp>
        <p:nvSpPr>
          <p:cNvPr id="4" name="Footer Placeholder 3"/>
          <p:cNvSpPr>
            <a:spLocks noGrp="1"/>
          </p:cNvSpPr>
          <p:nvPr>
            <p:ph type="ftr" sz="quarter" idx="11"/>
          </p:nvPr>
        </p:nvSpPr>
        <p:spPr>
          <a:xfrm>
            <a:off x="3581400" y="6492875"/>
            <a:ext cx="5562600" cy="365125"/>
          </a:xfrm>
        </p:spPr>
        <p:txBody>
          <a:bodyPr/>
          <a:lstStyle/>
          <a:p>
            <a:r>
              <a:rPr lang="en-US" dirty="0" err="1" smtClean="0"/>
              <a:t>SkeptiCamp</a:t>
            </a:r>
            <a:r>
              <a:rPr lang="en-US" dirty="0" smtClean="0"/>
              <a:t> 2009, Evaluating Claims through Research Design Analysis, By Lisa Bauer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Evaluation </a:t>
            </a:r>
            <a:endParaRPr lang="en-US" dirty="0"/>
          </a:p>
        </p:txBody>
      </p:sp>
      <p:sp>
        <p:nvSpPr>
          <p:cNvPr id="3" name="Content Placeholder 2"/>
          <p:cNvSpPr>
            <a:spLocks noGrp="1"/>
          </p:cNvSpPr>
          <p:nvPr>
            <p:ph idx="1"/>
          </p:nvPr>
        </p:nvSpPr>
        <p:spPr/>
        <p:txBody>
          <a:bodyPr/>
          <a:lstStyle/>
          <a:p>
            <a:r>
              <a:rPr lang="en-US" dirty="0" smtClean="0"/>
              <a:t>Testable</a:t>
            </a:r>
          </a:p>
          <a:p>
            <a:pPr lvl="1"/>
            <a:r>
              <a:rPr lang="en-US" dirty="0" smtClean="0"/>
              <a:t>“The human mind can emit thought waves that are able to influence other people, but they cannot be seen or measured in any way”</a:t>
            </a:r>
          </a:p>
          <a:p>
            <a:r>
              <a:rPr lang="en-US" dirty="0" smtClean="0"/>
              <a:t>Refutable </a:t>
            </a:r>
          </a:p>
          <a:p>
            <a:pPr lvl="1"/>
            <a:r>
              <a:rPr lang="en-US" dirty="0" smtClean="0"/>
              <a:t>“People who live a virtuous life are more likely to get into heaven than those who do not” </a:t>
            </a:r>
            <a:endParaRPr lang="en-US" dirty="0"/>
          </a:p>
        </p:txBody>
      </p:sp>
      <p:sp>
        <p:nvSpPr>
          <p:cNvPr id="4" name="Footer Placeholder 3"/>
          <p:cNvSpPr>
            <a:spLocks noGrp="1"/>
          </p:cNvSpPr>
          <p:nvPr>
            <p:ph type="ftr" sz="quarter" idx="11"/>
          </p:nvPr>
        </p:nvSpPr>
        <p:spPr>
          <a:xfrm>
            <a:off x="3581400" y="6492875"/>
            <a:ext cx="5562600" cy="365125"/>
          </a:xfrm>
        </p:spPr>
        <p:txBody>
          <a:bodyPr/>
          <a:lstStyle/>
          <a:p>
            <a:r>
              <a:rPr lang="en-US" dirty="0" err="1" smtClean="0"/>
              <a:t>SkeptiCamp</a:t>
            </a:r>
            <a:r>
              <a:rPr lang="en-US" dirty="0" smtClean="0"/>
              <a:t> 2009, Evaluating Claims through Research Design Analysis, By Lisa Bauer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 = Proven? </a:t>
            </a:r>
            <a:endParaRPr lang="en-US" dirty="0"/>
          </a:p>
        </p:txBody>
      </p:sp>
      <p:sp>
        <p:nvSpPr>
          <p:cNvPr id="3" name="Content Placeholder 2"/>
          <p:cNvSpPr>
            <a:spLocks noGrp="1"/>
          </p:cNvSpPr>
          <p:nvPr>
            <p:ph idx="1"/>
          </p:nvPr>
        </p:nvSpPr>
        <p:spPr/>
        <p:txBody>
          <a:bodyPr/>
          <a:lstStyle/>
          <a:p>
            <a:r>
              <a:rPr lang="en-US" dirty="0" smtClean="0"/>
              <a:t>A P value is the probability that the results observed could be attributed to chance variation in the data</a:t>
            </a:r>
          </a:p>
          <a:p>
            <a:pPr lvl="1"/>
            <a:r>
              <a:rPr lang="en-US" dirty="0" smtClean="0"/>
              <a:t>The amount of “error” in the data set</a:t>
            </a:r>
          </a:p>
          <a:p>
            <a:r>
              <a:rPr lang="en-US" dirty="0" smtClean="0"/>
              <a:t>The accepted criterion for demonstrating significance is .05 or </a:t>
            </a:r>
            <a:r>
              <a:rPr lang="en-US" dirty="0" smtClean="0"/>
              <a:t>less</a:t>
            </a:r>
          </a:p>
          <a:p>
            <a:r>
              <a:rPr lang="en-US" dirty="0" smtClean="0"/>
              <a:t>A hypothesis is NEVER proven, it is only confirmed or disconfirmed by the evidence</a:t>
            </a:r>
            <a:endParaRPr lang="en-US" dirty="0" smtClean="0"/>
          </a:p>
        </p:txBody>
      </p:sp>
      <p:sp>
        <p:nvSpPr>
          <p:cNvPr id="4" name="Footer Placeholder 3"/>
          <p:cNvSpPr>
            <a:spLocks noGrp="1"/>
          </p:cNvSpPr>
          <p:nvPr>
            <p:ph type="ftr" sz="quarter" idx="11"/>
          </p:nvPr>
        </p:nvSpPr>
        <p:spPr>
          <a:xfrm>
            <a:off x="3581400" y="6492875"/>
            <a:ext cx="5562600" cy="365125"/>
          </a:xfrm>
        </p:spPr>
        <p:txBody>
          <a:bodyPr/>
          <a:lstStyle/>
          <a:p>
            <a:r>
              <a:rPr lang="en-US" smtClean="0"/>
              <a:t>SkeptiCamp 2009, Evaluating Claims through Research Design Analysis, By Lisa Bauer</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wilight">
  <a:themeElements>
    <a:clrScheme name="Twilight">
      <a:dk1>
        <a:sysClr val="windowText" lastClr="000000"/>
      </a:dk1>
      <a:lt1>
        <a:sysClr val="window" lastClr="FFFFFF"/>
      </a:lt1>
      <a:dk2>
        <a:srgbClr val="461455"/>
      </a:dk2>
      <a:lt2>
        <a:srgbClr val="FFFFD2"/>
      </a:lt2>
      <a:accent1>
        <a:srgbClr val="B94B2D"/>
      </a:accent1>
      <a:accent2>
        <a:srgbClr val="B95F91"/>
      </a:accent2>
      <a:accent3>
        <a:srgbClr val="C8AF3C"/>
      </a:accent3>
      <a:accent4>
        <a:srgbClr val="78AA64"/>
      </a:accent4>
      <a:accent5>
        <a:srgbClr val="8264AA"/>
      </a:accent5>
      <a:accent6>
        <a:srgbClr val="D29B46"/>
      </a:accent6>
      <a:hlink>
        <a:srgbClr val="0000FF"/>
      </a:hlink>
      <a:folHlink>
        <a:srgbClr val="800080"/>
      </a:folHlink>
    </a:clrScheme>
    <a:fontScheme name="Twilight">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wilight">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0" t="100000" r="5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0" t="100000" r="50000" b="10000"/>
          </a:path>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75000"/>
                <a:satMod val="105000"/>
              </a:schemeClr>
              <a:schemeClr val="phClr">
                <a:tint val="90000"/>
                <a:satMod val="200000"/>
              </a:schemeClr>
            </a:duotone>
          </a:blip>
          <a:tile tx="0" ty="0" sx="120000" sy="12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emplate>
  <TotalTime>1080</TotalTime>
  <Words>2530</Words>
  <Application>Microsoft Office PowerPoint</Application>
  <PresentationFormat>On-screen Show (4:3)</PresentationFormat>
  <Paragraphs>134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Twilight</vt:lpstr>
      <vt:lpstr>Evaluating Claims Through  Research Design Analysis</vt:lpstr>
      <vt:lpstr>Experimental Design </vt:lpstr>
      <vt:lpstr>Types of Design: Between Subjects Design</vt:lpstr>
      <vt:lpstr>Types of Design: Within Subjects Design</vt:lpstr>
      <vt:lpstr>Validity: The Goal of Design</vt:lpstr>
      <vt:lpstr>Validity: The Goal of Design</vt:lpstr>
      <vt:lpstr>Less Rigorous Designs</vt:lpstr>
      <vt:lpstr>Hypothesis Evaluation </vt:lpstr>
      <vt:lpstr>P = Proven? </vt:lpstr>
      <vt:lpstr>Additional Information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Claims  by Research Design Analysis</dc:title>
  <dc:creator>LBauer</dc:creator>
  <cp:lastModifiedBy>LBauer</cp:lastModifiedBy>
  <cp:revision>68</cp:revision>
  <dcterms:created xsi:type="dcterms:W3CDTF">2009-12-04T21:10:05Z</dcterms:created>
  <dcterms:modified xsi:type="dcterms:W3CDTF">2009-12-05T22:30:18Z</dcterms:modified>
</cp:coreProperties>
</file>