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8" r:id="rId9"/>
    <p:sldId id="262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D1451F"/>
    <a:srgbClr val="CE7C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FBA51-DA16-4246-AB42-86053D7F3979}" type="datetimeFigureOut">
              <a:rPr lang="en-US" smtClean="0"/>
              <a:t>12/4/2010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36D97-3607-4206-95A8-BE9B8552E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36D97-3607-4206-95A8-BE9B8552E5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489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9154-687C-4B45-A449-261A18BC1069}" type="datetimeFigureOut">
              <a:rPr lang="en-US" smtClean="0"/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9966B-9AE9-4A62-9569-E820F3DB1DF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9154-687C-4B45-A449-261A18BC1069}" type="datetimeFigureOut">
              <a:rPr lang="en-US" smtClean="0"/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9966B-9AE9-4A62-9569-E820F3DB1D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9154-687C-4B45-A449-261A18BC1069}" type="datetimeFigureOut">
              <a:rPr lang="en-US" smtClean="0"/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9966B-9AE9-4A62-9569-E820F3DB1D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9154-687C-4B45-A449-261A18BC1069}" type="datetimeFigureOut">
              <a:rPr lang="en-US" smtClean="0"/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9966B-9AE9-4A62-9569-E820F3DB1D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9154-687C-4B45-A449-261A18BC1069}" type="datetimeFigureOut">
              <a:rPr lang="en-US" smtClean="0"/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9966B-9AE9-4A62-9569-E820F3DB1DF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9154-687C-4B45-A449-261A18BC1069}" type="datetimeFigureOut">
              <a:rPr lang="en-US" smtClean="0"/>
              <a:t>12/3/2010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9966B-9AE9-4A62-9569-E820F3DB1D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9154-687C-4B45-A449-261A18BC1069}" type="datetimeFigureOut">
              <a:rPr lang="en-US" smtClean="0"/>
              <a:t>12/3/2010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9966B-9AE9-4A62-9569-E820F3DB1D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9154-687C-4B45-A449-261A18BC1069}" type="datetimeFigureOut">
              <a:rPr lang="en-US" smtClean="0"/>
              <a:t>12/3/2010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9966B-9AE9-4A62-9569-E820F3DB1D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9154-687C-4B45-A449-261A18BC1069}" type="datetimeFigureOut">
              <a:rPr lang="en-US" smtClean="0"/>
              <a:t>12/3/2010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9966B-9AE9-4A62-9569-E820F3DB1D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9154-687C-4B45-A449-261A18BC1069}" type="datetimeFigureOut">
              <a:rPr lang="en-US" smtClean="0"/>
              <a:t>12/3/2010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9966B-9AE9-4A62-9569-E820F3DB1DF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8009154-687C-4B45-A449-261A18BC1069}" type="datetimeFigureOut">
              <a:rPr lang="en-US" smtClean="0"/>
              <a:t>12/3/2010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009966B-9AE9-4A62-9569-E820F3DB1DF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8009154-687C-4B45-A449-261A18BC1069}" type="datetimeFigureOut">
              <a:rPr lang="en-US" smtClean="0"/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009966B-9AE9-4A62-9569-E820F3DB1DF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bi.nlm.nih.gov/pubmed?term=%22Gally%20C%22%5bAuthor%5d" TargetMode="External"/><Relationship Id="rId3" Type="http://schemas.openxmlformats.org/officeDocument/2006/relationships/hyperlink" Target="http://www.ncbi.nlm.nih.gov/pubmed?term=%22Bernadskaya%20YY%22%5bAuthor%5d" TargetMode="External"/><Relationship Id="rId7" Type="http://schemas.openxmlformats.org/officeDocument/2006/relationships/hyperlink" Target="http://www.ncbi.nlm.nih.gov/pubmed?term=%22Freeman%20KL%22%5bAuthor%5d" TargetMode="External"/><Relationship Id="rId2" Type="http://schemas.openxmlformats.org/officeDocument/2006/relationships/hyperlink" Target="http://www.ncbi.nlm.nih.gov/pubmed?term=%22Patel%20FB%22%5bAuthor%5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cbi.nlm.nih.gov/pubmed?term=%22Pooladi%20Z%22%5bAuthor%5d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://www.ncbi.nlm.nih.gov/pubmed?term=%22Jobanputra%20A%22%5bAuthor%5d" TargetMode="External"/><Relationship Id="rId10" Type="http://schemas.openxmlformats.org/officeDocument/2006/relationships/hyperlink" Target="http://www.ncbi.nlm.nih.gov/pubmed?term=%22Soto%20MC%22%5bAuthor%5d" TargetMode="External"/><Relationship Id="rId4" Type="http://schemas.openxmlformats.org/officeDocument/2006/relationships/hyperlink" Target="http://www.ncbi.nlm.nih.gov/pubmed?term=%22Chen%20E%22%5bAuthor%5d" TargetMode="External"/><Relationship Id="rId9" Type="http://schemas.openxmlformats.org/officeDocument/2006/relationships/hyperlink" Target="http://www.ncbi.nlm.nih.gov/pubmed?term=%22Mohler%20WA%22%5bAuthor%5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4038600" cy="16733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Importance of double-blinding in basic research: why does none of our data match?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053584"/>
            <a:ext cx="8077200" cy="1499616"/>
          </a:xfrm>
        </p:spPr>
        <p:txBody>
          <a:bodyPr/>
          <a:lstStyle/>
          <a:p>
            <a:r>
              <a:rPr lang="en-US" dirty="0" err="1" smtClean="0"/>
              <a:t>Skepticamp</a:t>
            </a:r>
            <a:r>
              <a:rPr lang="en-US" dirty="0" smtClean="0"/>
              <a:t> 2010</a:t>
            </a:r>
          </a:p>
          <a:p>
            <a:r>
              <a:rPr lang="en-US" dirty="0" smtClean="0"/>
              <a:t>Yelena (Ellen) </a:t>
            </a:r>
            <a:r>
              <a:rPr lang="en-US" dirty="0" err="1" smtClean="0"/>
              <a:t>Bernadskaya</a:t>
            </a:r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660" y="304800"/>
            <a:ext cx="1998921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438400"/>
            <a:ext cx="1828800" cy="2477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27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5448"/>
            <a:ext cx="8763000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What this means for our research.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Results of an experiment are going to be inherently biased depending on the hypothesis being tested.</a:t>
            </a:r>
          </a:p>
          <a:p>
            <a:r>
              <a:rPr lang="en-US" dirty="0" smtClean="0"/>
              <a:t>Data may be manipulated to support a favorable hypothesis or negate a contradicting hypothesis</a:t>
            </a:r>
          </a:p>
          <a:p>
            <a:r>
              <a:rPr lang="en-US" dirty="0" smtClean="0"/>
              <a:t>We are going to be WRONG… A LOT!</a:t>
            </a:r>
          </a:p>
          <a:p>
            <a:r>
              <a:rPr lang="en-US" dirty="0" smtClean="0"/>
              <a:t>But it’s not all bad news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06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161" y="1676400"/>
            <a:ext cx="4242329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strength of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5191"/>
            <a:ext cx="4800600" cy="462560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Competition between labs</a:t>
            </a:r>
          </a:p>
          <a:p>
            <a:pPr lvl="1"/>
            <a:r>
              <a:rPr lang="en-US" dirty="0" smtClean="0"/>
              <a:t>Creates a self-correcting mechanism</a:t>
            </a:r>
            <a:endParaRPr lang="en-US" dirty="0" smtClean="0"/>
          </a:p>
          <a:p>
            <a:r>
              <a:rPr lang="en-US" dirty="0" smtClean="0"/>
              <a:t>Steps can be taken to </a:t>
            </a:r>
            <a:r>
              <a:rPr lang="en-US" dirty="0" smtClean="0"/>
              <a:t>limit bias:</a:t>
            </a:r>
          </a:p>
          <a:p>
            <a:pPr lvl="1"/>
            <a:r>
              <a:rPr lang="en-US" dirty="0" smtClean="0"/>
              <a:t>General</a:t>
            </a:r>
          </a:p>
          <a:p>
            <a:pPr lvl="2"/>
            <a:r>
              <a:rPr lang="en-US" dirty="0"/>
              <a:t>Include a statistics course in the graduate curriculum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Individual</a:t>
            </a:r>
          </a:p>
          <a:p>
            <a:pPr lvl="2"/>
            <a:r>
              <a:rPr lang="en-US" dirty="0"/>
              <a:t>Blind ourselves – either have someone code the samples so that they cannot be readily recognized or have a person with no vested interest repeat your analysis.</a:t>
            </a:r>
          </a:p>
          <a:p>
            <a:pPr lvl="2"/>
            <a:r>
              <a:rPr lang="en-US" dirty="0"/>
              <a:t>Have a minimum sample size. 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0493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Thanks and enjoy </a:t>
            </a:r>
            <a:r>
              <a:rPr lang="en-US" dirty="0" err="1" smtClean="0"/>
              <a:t>SkeptiCamp</a:t>
            </a:r>
            <a:r>
              <a:rPr lang="en-US" dirty="0" smtClean="0"/>
              <a:t>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5000"/>
            <a:ext cx="8229600" cy="685800"/>
          </a:xfrm>
        </p:spPr>
        <p:txBody>
          <a:bodyPr>
            <a:normAutofit fontScale="32500" lnSpcReduction="20000"/>
          </a:bodyPr>
          <a:lstStyle/>
          <a:p>
            <a:pPr marL="118872" indent="0">
              <a:buNone/>
            </a:pPr>
            <a:r>
              <a:rPr lang="en-US" dirty="0" smtClean="0"/>
              <a:t>Images are taken from:</a:t>
            </a:r>
          </a:p>
          <a:p>
            <a:pPr marL="118872" indent="0">
              <a:buNone/>
            </a:pPr>
            <a:r>
              <a:rPr lang="en-US" dirty="0" smtClean="0">
                <a:hlinkClick r:id="rId2"/>
              </a:rPr>
              <a:t>Patel </a:t>
            </a:r>
            <a:r>
              <a:rPr lang="en-US" dirty="0">
                <a:hlinkClick r:id="rId2"/>
              </a:rPr>
              <a:t>FB</a:t>
            </a:r>
            <a:r>
              <a:rPr lang="en-US" dirty="0"/>
              <a:t>, </a:t>
            </a:r>
            <a:r>
              <a:rPr lang="en-US" dirty="0" err="1">
                <a:hlinkClick r:id="rId3"/>
              </a:rPr>
              <a:t>Bernadskaya</a:t>
            </a:r>
            <a:r>
              <a:rPr lang="en-US" dirty="0">
                <a:hlinkClick r:id="rId3"/>
              </a:rPr>
              <a:t> YY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Chen E</a:t>
            </a:r>
            <a:r>
              <a:rPr lang="en-US" dirty="0"/>
              <a:t>, </a:t>
            </a:r>
            <a:r>
              <a:rPr lang="en-US" dirty="0" err="1">
                <a:hlinkClick r:id="rId5"/>
              </a:rPr>
              <a:t>Jobanputra</a:t>
            </a:r>
            <a:r>
              <a:rPr lang="en-US" dirty="0">
                <a:hlinkClick r:id="rId5"/>
              </a:rPr>
              <a:t> A</a:t>
            </a:r>
            <a:r>
              <a:rPr lang="en-US" dirty="0"/>
              <a:t>, </a:t>
            </a:r>
            <a:r>
              <a:rPr lang="en-US" dirty="0" err="1">
                <a:hlinkClick r:id="rId6"/>
              </a:rPr>
              <a:t>Pooladi</a:t>
            </a:r>
            <a:r>
              <a:rPr lang="en-US" dirty="0">
                <a:hlinkClick r:id="rId6"/>
              </a:rPr>
              <a:t> Z</a:t>
            </a:r>
            <a:r>
              <a:rPr lang="en-US" dirty="0"/>
              <a:t>, </a:t>
            </a:r>
            <a:r>
              <a:rPr lang="en-US" dirty="0">
                <a:hlinkClick r:id="rId7"/>
              </a:rPr>
              <a:t>Freeman KL</a:t>
            </a:r>
            <a:r>
              <a:rPr lang="en-US" dirty="0"/>
              <a:t>, </a:t>
            </a:r>
            <a:r>
              <a:rPr lang="en-US" dirty="0" err="1">
                <a:hlinkClick r:id="rId8"/>
              </a:rPr>
              <a:t>Gally</a:t>
            </a:r>
            <a:r>
              <a:rPr lang="en-US" dirty="0">
                <a:hlinkClick r:id="rId8"/>
              </a:rPr>
              <a:t> C</a:t>
            </a:r>
            <a:r>
              <a:rPr lang="en-US" dirty="0"/>
              <a:t>, </a:t>
            </a:r>
            <a:r>
              <a:rPr lang="en-US" dirty="0" err="1">
                <a:hlinkClick r:id="rId9"/>
              </a:rPr>
              <a:t>Mohler</a:t>
            </a:r>
            <a:r>
              <a:rPr lang="en-US" dirty="0">
                <a:hlinkClick r:id="rId9"/>
              </a:rPr>
              <a:t> WA</a:t>
            </a:r>
            <a:r>
              <a:rPr lang="en-US" dirty="0"/>
              <a:t>, </a:t>
            </a:r>
            <a:r>
              <a:rPr lang="en-US" dirty="0">
                <a:hlinkClick r:id="rId10"/>
              </a:rPr>
              <a:t>Soto MC</a:t>
            </a:r>
            <a:r>
              <a:rPr lang="en-US" dirty="0"/>
              <a:t>.</a:t>
            </a:r>
          </a:p>
          <a:p>
            <a:pPr marL="118872" indent="0">
              <a:buNone/>
            </a:pPr>
            <a:r>
              <a:rPr lang="en-US" b="1" dirty="0" smtClean="0"/>
              <a:t>The </a:t>
            </a:r>
            <a:r>
              <a:rPr lang="en-US" b="1" dirty="0"/>
              <a:t>WAVE/SCAR complex promotes polarized cell movements and actin enrichment in epithelia during C. </a:t>
            </a:r>
            <a:r>
              <a:rPr lang="en-US" b="1" dirty="0" err="1"/>
              <a:t>elegans</a:t>
            </a:r>
            <a:r>
              <a:rPr lang="en-US" b="1" dirty="0"/>
              <a:t> embryogenesis</a:t>
            </a:r>
            <a:r>
              <a:rPr lang="en-US" b="1" dirty="0" smtClean="0"/>
              <a:t>.</a:t>
            </a:r>
            <a:r>
              <a:rPr lang="en-US" dirty="0"/>
              <a:t> </a:t>
            </a:r>
            <a:r>
              <a:rPr lang="en-US" dirty="0" err="1"/>
              <a:t>Dev</a:t>
            </a:r>
            <a:r>
              <a:rPr lang="en-US" dirty="0"/>
              <a:t> Biol. 2008 Dec 15;324(2):297-309. </a:t>
            </a:r>
            <a:r>
              <a:rPr lang="en-US" dirty="0" err="1"/>
              <a:t>Epub</a:t>
            </a:r>
            <a:r>
              <a:rPr lang="en-US" dirty="0"/>
              <a:t> 2008 Oct 2.</a:t>
            </a:r>
          </a:p>
          <a:p>
            <a:endParaRPr lang="en-US" b="1" dirty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79880"/>
            <a:ext cx="8077200" cy="350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87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Topics of the day: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Applied VS basic research.</a:t>
            </a:r>
          </a:p>
          <a:p>
            <a:r>
              <a:rPr lang="en-US" dirty="0" smtClean="0"/>
              <a:t>Overview of experimental design.</a:t>
            </a:r>
          </a:p>
          <a:p>
            <a:r>
              <a:rPr lang="en-US" dirty="0" smtClean="0"/>
              <a:t>Academic VS clinical research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smtClean="0"/>
              <a:t>Aspects of academic studies VS RCT studies.</a:t>
            </a:r>
            <a:endParaRPr lang="en-US" dirty="0" smtClean="0"/>
          </a:p>
          <a:p>
            <a:r>
              <a:rPr lang="en-US" dirty="0" smtClean="0"/>
              <a:t>Implications for basic research.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58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Basic VS Applied Research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86400" y="1542200"/>
            <a:ext cx="15520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Applied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1542200"/>
            <a:ext cx="1111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Basic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941405" y="2395479"/>
            <a:ext cx="31357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Carried out to solve </a:t>
            </a:r>
          </a:p>
          <a:p>
            <a:r>
              <a:rPr lang="en-US" sz="2800" dirty="0" smtClean="0"/>
              <a:t>a specific problem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933898" y="2370391"/>
            <a:ext cx="30043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Carried out for </a:t>
            </a:r>
          </a:p>
          <a:p>
            <a:r>
              <a:rPr lang="en-US" sz="2800" dirty="0" smtClean="0"/>
              <a:t>general knowledge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933898" y="3518374"/>
            <a:ext cx="1914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Exploratory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933898" y="4227493"/>
            <a:ext cx="34018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Conducted mostly by </a:t>
            </a:r>
          </a:p>
          <a:p>
            <a:r>
              <a:rPr lang="en-US" sz="2800" dirty="0" smtClean="0"/>
              <a:t>universities 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978740" y="3501986"/>
            <a:ext cx="29658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Conducted mostly </a:t>
            </a:r>
          </a:p>
          <a:p>
            <a:r>
              <a:rPr lang="en-US" sz="2800" dirty="0" smtClean="0"/>
              <a:t>by industries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600200" y="5587425"/>
            <a:ext cx="58008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LOTS of grey areas and crosstalk!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3385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Scientific Method Revisited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533400" y="1676400"/>
            <a:ext cx="1883286" cy="519527"/>
            <a:chOff x="990600" y="1861066"/>
            <a:chExt cx="2645286" cy="729734"/>
          </a:xfrm>
        </p:grpSpPr>
        <p:sp>
          <p:nvSpPr>
            <p:cNvPr id="4" name="Oval 3"/>
            <p:cNvSpPr/>
            <p:nvPr/>
          </p:nvSpPr>
          <p:spPr>
            <a:xfrm>
              <a:off x="990600" y="1861066"/>
              <a:ext cx="2645286" cy="72973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435295" y="2055167"/>
              <a:ext cx="1844508" cy="4323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Ask a question</a:t>
              </a:r>
              <a:endParaRPr lang="en-US" sz="1400" b="1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55114" y="4572000"/>
            <a:ext cx="1883286" cy="519527"/>
            <a:chOff x="3000876" y="5744417"/>
            <a:chExt cx="2645286" cy="729734"/>
          </a:xfrm>
        </p:grpSpPr>
        <p:sp>
          <p:nvSpPr>
            <p:cNvPr id="16" name="Oval 15"/>
            <p:cNvSpPr/>
            <p:nvPr/>
          </p:nvSpPr>
          <p:spPr>
            <a:xfrm>
              <a:off x="3000876" y="5744417"/>
              <a:ext cx="2645286" cy="72973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05896" y="5867401"/>
              <a:ext cx="1909806" cy="4323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Analyze results</a:t>
              </a:r>
              <a:endParaRPr lang="en-US" sz="1400" b="1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45044" y="2438400"/>
            <a:ext cx="1817156" cy="552035"/>
            <a:chOff x="814116" y="2818396"/>
            <a:chExt cx="2552399" cy="775395"/>
          </a:xfrm>
        </p:grpSpPr>
        <p:sp>
          <p:nvSpPr>
            <p:cNvPr id="21" name="Oval 20"/>
            <p:cNvSpPr/>
            <p:nvPr/>
          </p:nvSpPr>
          <p:spPr>
            <a:xfrm>
              <a:off x="814116" y="2818396"/>
              <a:ext cx="2552399" cy="70411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66800" y="2858869"/>
              <a:ext cx="2090459" cy="734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Do background </a:t>
              </a:r>
            </a:p>
            <a:p>
              <a:pPr algn="ctr"/>
              <a:r>
                <a:rPr lang="en-US" sz="1400" b="1" dirty="0" smtClean="0"/>
                <a:t>research</a:t>
              </a:r>
              <a:endParaRPr lang="en-US" sz="1400" b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55114" y="3188838"/>
            <a:ext cx="1883286" cy="544962"/>
            <a:chOff x="997131" y="3818930"/>
            <a:chExt cx="2645286" cy="765460"/>
          </a:xfrm>
        </p:grpSpPr>
        <p:sp>
          <p:nvSpPr>
            <p:cNvPr id="20" name="Oval 19"/>
            <p:cNvSpPr/>
            <p:nvPr/>
          </p:nvSpPr>
          <p:spPr>
            <a:xfrm>
              <a:off x="997131" y="3818930"/>
              <a:ext cx="2645286" cy="72973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76400" y="3849469"/>
              <a:ext cx="1450480" cy="7349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Construct </a:t>
              </a:r>
            </a:p>
            <a:p>
              <a:r>
                <a:rPr lang="en-US" sz="1400" b="1" dirty="0" smtClean="0"/>
                <a:t>hypothesis</a:t>
              </a:r>
              <a:endParaRPr lang="en-US" sz="1400" b="1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55114" y="3886200"/>
            <a:ext cx="1883286" cy="519527"/>
            <a:chOff x="997131" y="4883497"/>
            <a:chExt cx="2645286" cy="729734"/>
          </a:xfrm>
        </p:grpSpPr>
        <p:sp>
          <p:nvSpPr>
            <p:cNvPr id="17" name="Oval 16"/>
            <p:cNvSpPr/>
            <p:nvPr/>
          </p:nvSpPr>
          <p:spPr>
            <a:xfrm>
              <a:off x="997131" y="4883497"/>
              <a:ext cx="2645286" cy="72973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71601" y="5029200"/>
              <a:ext cx="1959070" cy="4323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Test hypothesis</a:t>
              </a:r>
              <a:endParaRPr lang="en-US" sz="1400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33400" y="5322438"/>
            <a:ext cx="1883286" cy="544962"/>
            <a:chOff x="4419600" y="3855661"/>
            <a:chExt cx="2645286" cy="765460"/>
          </a:xfrm>
        </p:grpSpPr>
        <p:sp>
          <p:nvSpPr>
            <p:cNvPr id="14" name="Oval 13"/>
            <p:cNvSpPr/>
            <p:nvPr/>
          </p:nvSpPr>
          <p:spPr>
            <a:xfrm>
              <a:off x="4419600" y="3855661"/>
              <a:ext cx="2645286" cy="729734"/>
            </a:xfrm>
            <a:prstGeom prst="ellipse">
              <a:avLst/>
            </a:prstGeom>
            <a:solidFill>
              <a:srgbClr val="CE7C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76800" y="3886200"/>
              <a:ext cx="1994916" cy="7349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Results support </a:t>
              </a:r>
            </a:p>
            <a:p>
              <a:pPr algn="ctr"/>
              <a:r>
                <a:rPr lang="en-US" sz="1400" b="1" dirty="0" smtClean="0"/>
                <a:t>hypothesis</a:t>
              </a:r>
              <a:endParaRPr lang="en-US" sz="1400" b="1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819400" y="2438400"/>
            <a:ext cx="1883286" cy="519527"/>
            <a:chOff x="3642417" y="2792772"/>
            <a:chExt cx="2645286" cy="729734"/>
          </a:xfrm>
        </p:grpSpPr>
        <p:sp>
          <p:nvSpPr>
            <p:cNvPr id="18" name="Oval 17"/>
            <p:cNvSpPr/>
            <p:nvPr/>
          </p:nvSpPr>
          <p:spPr>
            <a:xfrm>
              <a:off x="3642417" y="2792772"/>
              <a:ext cx="2645286" cy="729734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415999" y="2971800"/>
              <a:ext cx="1261075" cy="4323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Try again</a:t>
              </a:r>
              <a:endParaRPr lang="en-US" sz="1400" b="1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33400" y="6109873"/>
            <a:ext cx="1883286" cy="519527"/>
            <a:chOff x="6477000" y="2148674"/>
            <a:chExt cx="2645286" cy="729734"/>
          </a:xfrm>
        </p:grpSpPr>
        <p:sp>
          <p:nvSpPr>
            <p:cNvPr id="19" name="Oval 18"/>
            <p:cNvSpPr/>
            <p:nvPr/>
          </p:nvSpPr>
          <p:spPr>
            <a:xfrm>
              <a:off x="6477000" y="2148674"/>
              <a:ext cx="2645286" cy="729734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934200" y="2362200"/>
              <a:ext cx="1776511" cy="4323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Report results</a:t>
              </a:r>
              <a:endParaRPr lang="en-US" sz="1400" b="1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797686" y="5335873"/>
            <a:ext cx="1883286" cy="531527"/>
            <a:chOff x="4541520" y="2045732"/>
            <a:chExt cx="2645286" cy="746589"/>
          </a:xfrm>
        </p:grpSpPr>
        <p:sp>
          <p:nvSpPr>
            <p:cNvPr id="15" name="Oval 14"/>
            <p:cNvSpPr/>
            <p:nvPr/>
          </p:nvSpPr>
          <p:spPr>
            <a:xfrm>
              <a:off x="4541520" y="2045732"/>
              <a:ext cx="2645286" cy="729734"/>
            </a:xfrm>
            <a:prstGeom prst="ellipse">
              <a:avLst/>
            </a:prstGeom>
            <a:solidFill>
              <a:srgbClr val="CE7C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52817" y="2057400"/>
              <a:ext cx="2346615" cy="7349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/>
                <a:t>Results do not</a:t>
              </a:r>
              <a:r>
                <a:rPr lang="en-US" sz="1400" b="1" dirty="0"/>
                <a:t> </a:t>
              </a:r>
              <a:endParaRPr lang="en-US" sz="1400" b="1" dirty="0" smtClean="0"/>
            </a:p>
            <a:p>
              <a:pPr algn="ctr"/>
              <a:r>
                <a:rPr lang="en-US" sz="1400" b="1" dirty="0"/>
                <a:t>s</a:t>
              </a:r>
              <a:r>
                <a:rPr lang="en-US" sz="1400" b="1" dirty="0" smtClean="0"/>
                <a:t>upport hypothesis</a:t>
              </a:r>
            </a:p>
          </p:txBody>
        </p:sp>
      </p:grpSp>
      <p:cxnSp>
        <p:nvCxnSpPr>
          <p:cNvPr id="33" name="Straight Arrow Connector 32"/>
          <p:cNvCxnSpPr/>
          <p:nvPr/>
        </p:nvCxnSpPr>
        <p:spPr>
          <a:xfrm>
            <a:off x="1453622" y="2195926"/>
            <a:ext cx="0" cy="2712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489924" y="2957927"/>
            <a:ext cx="0" cy="2712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475043" y="3708365"/>
            <a:ext cx="0" cy="2712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459094" y="4388270"/>
            <a:ext cx="0" cy="2712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503135" y="5064586"/>
            <a:ext cx="0" cy="2712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475335" y="5867400"/>
            <a:ext cx="0" cy="2712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416686" y="5064586"/>
            <a:ext cx="402714" cy="27959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3739329" y="3015497"/>
            <a:ext cx="0" cy="224230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2438400" y="2195926"/>
            <a:ext cx="381000" cy="2712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2522793" y="2913360"/>
            <a:ext cx="296607" cy="3738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2426426" y="2717838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2501079" y="5841965"/>
            <a:ext cx="296607" cy="3738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457200" y="3767808"/>
            <a:ext cx="2209800" cy="727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4953000" y="1752600"/>
            <a:ext cx="38100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Experimental design</a:t>
            </a: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Sample size – as many as possible!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Accuracy of measurement – standard error measurement.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Statistical significance – different statistical tests with a 95% confidence interval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Replication of results by others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0979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kinds of test can we design?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229600" cy="4625609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Controlled experiments</a:t>
            </a:r>
          </a:p>
          <a:p>
            <a:pPr lvl="1"/>
            <a:r>
              <a:rPr lang="en-US" dirty="0" smtClean="0"/>
              <a:t>Drug trials, lab experiments</a:t>
            </a:r>
          </a:p>
          <a:p>
            <a:pPr lvl="1"/>
            <a:r>
              <a:rPr lang="en-US" dirty="0" smtClean="0"/>
              <a:t>Will often have a negative and 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a positive control.</a:t>
            </a:r>
          </a:p>
          <a:p>
            <a:r>
              <a:rPr lang="en-US" dirty="0" smtClean="0"/>
              <a:t>Observational experiments</a:t>
            </a:r>
          </a:p>
          <a:p>
            <a:pPr lvl="1"/>
            <a:r>
              <a:rPr lang="en-US" dirty="0" smtClean="0"/>
              <a:t>Used in economics, </a:t>
            </a:r>
          </a:p>
          <a:p>
            <a:pPr marL="457200" lvl="1" indent="0">
              <a:buNone/>
            </a:pPr>
            <a:r>
              <a:rPr lang="en-US" dirty="0" smtClean="0"/>
              <a:t>epidemiology, ecology. </a:t>
            </a:r>
          </a:p>
          <a:p>
            <a:pPr lvl="1"/>
            <a:r>
              <a:rPr lang="en-US" dirty="0" smtClean="0"/>
              <a:t>Famous example –</a:t>
            </a:r>
          </a:p>
          <a:p>
            <a:pPr marL="457200" lvl="1" indent="0">
              <a:buNone/>
            </a:pPr>
            <a:r>
              <a:rPr lang="en-US" dirty="0" smtClean="0"/>
              <a:t> the Snow Cholera map </a:t>
            </a:r>
          </a:p>
          <a:p>
            <a:pPr marL="457200" lvl="1" indent="0">
              <a:buNone/>
            </a:pPr>
            <a:r>
              <a:rPr lang="en-US" dirty="0" smtClean="0"/>
              <a:t>of 1854 would be considered </a:t>
            </a:r>
          </a:p>
          <a:p>
            <a:pPr marL="457200" lvl="1" indent="0">
              <a:buNone/>
            </a:pPr>
            <a:r>
              <a:rPr lang="en-US" dirty="0" smtClean="0"/>
              <a:t>an observational experiment.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85" y="2133600"/>
            <a:ext cx="367651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831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Academic VS Clinical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10600" cy="462560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Academic research</a:t>
            </a:r>
          </a:p>
          <a:p>
            <a:pPr lvl="1"/>
            <a:r>
              <a:rPr lang="en-US" dirty="0" smtClean="0"/>
              <a:t>Can be funded by NSF and NIH</a:t>
            </a:r>
            <a:endParaRPr lang="en-US" dirty="0" smtClean="0"/>
          </a:p>
          <a:p>
            <a:pPr lvl="1"/>
            <a:r>
              <a:rPr lang="en-US" dirty="0" smtClean="0"/>
              <a:t>In some cases not research is not                                                     obviously connected to health research.</a:t>
            </a:r>
            <a:endParaRPr lang="en-US" dirty="0" smtClean="0"/>
          </a:p>
          <a:p>
            <a:pPr lvl="1"/>
            <a:r>
              <a:rPr lang="en-US" dirty="0" smtClean="0"/>
              <a:t>Most of th</a:t>
            </a:r>
            <a:r>
              <a:rPr lang="en-US" dirty="0" smtClean="0"/>
              <a:t>e time uses simpler animal                                                                 or </a:t>
            </a:r>
            <a:r>
              <a:rPr lang="en-US" i="1" dirty="0" smtClean="0"/>
              <a:t>in </a:t>
            </a:r>
            <a:r>
              <a:rPr lang="en-US" i="1" dirty="0" err="1" smtClean="0"/>
              <a:t>scilico</a:t>
            </a:r>
            <a:r>
              <a:rPr lang="en-US" i="1" dirty="0" smtClean="0"/>
              <a:t> </a:t>
            </a:r>
            <a:r>
              <a:rPr lang="en-US" dirty="0" smtClean="0"/>
              <a:t>models.</a:t>
            </a:r>
          </a:p>
          <a:p>
            <a:pPr lvl="1"/>
            <a:r>
              <a:rPr lang="en-US" dirty="0" smtClean="0"/>
              <a:t>Short term and can include drug discovery.</a:t>
            </a:r>
            <a:endParaRPr lang="en-US" dirty="0" smtClean="0"/>
          </a:p>
          <a:p>
            <a:r>
              <a:rPr lang="en-US" dirty="0" smtClean="0"/>
              <a:t>Clinical </a:t>
            </a:r>
            <a:r>
              <a:rPr lang="en-US" dirty="0" smtClean="0"/>
              <a:t>trials</a:t>
            </a:r>
          </a:p>
          <a:p>
            <a:pPr lvl="1"/>
            <a:r>
              <a:rPr lang="en-US" dirty="0" smtClean="0"/>
              <a:t>Mostly receive NIH funding </a:t>
            </a:r>
            <a:endParaRPr lang="en-US" dirty="0"/>
          </a:p>
          <a:p>
            <a:pPr lvl="1"/>
            <a:r>
              <a:rPr lang="en-US" dirty="0" smtClean="0"/>
              <a:t>Often done for health related products before market release. </a:t>
            </a:r>
            <a:endParaRPr lang="en-US" dirty="0"/>
          </a:p>
          <a:p>
            <a:pPr lvl="1"/>
            <a:r>
              <a:rPr lang="en-US" dirty="0" smtClean="0"/>
              <a:t>Trials progress through phases before product comes to market.</a:t>
            </a:r>
          </a:p>
          <a:p>
            <a:pPr lvl="1"/>
            <a:r>
              <a:rPr lang="en-US" dirty="0" smtClean="0"/>
              <a:t>Are often long-term.</a:t>
            </a:r>
            <a:endParaRPr lang="en-US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1712658"/>
            <a:ext cx="2076450" cy="1944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590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of academic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5334000" cy="462560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Defining the question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/>
              <a:t>May </a:t>
            </a:r>
            <a:r>
              <a:rPr lang="en-US" dirty="0" smtClean="0"/>
              <a:t>be difficult to focus on a single topic.</a:t>
            </a:r>
          </a:p>
          <a:p>
            <a:r>
              <a:rPr lang="en-US" dirty="0" smtClean="0"/>
              <a:t>Generation of reagents</a:t>
            </a:r>
          </a:p>
          <a:p>
            <a:pPr lvl="1"/>
            <a:r>
              <a:rPr lang="en-US" dirty="0" smtClean="0"/>
              <a:t>Reagents often need to be generated from scratch. </a:t>
            </a:r>
          </a:p>
          <a:p>
            <a:r>
              <a:rPr lang="en-US" dirty="0" smtClean="0"/>
              <a:t>No blinding</a:t>
            </a:r>
          </a:p>
          <a:p>
            <a:pPr lvl="1"/>
            <a:r>
              <a:rPr lang="en-US" dirty="0" smtClean="0"/>
              <a:t>Experimenter always knows what sample he is looking at. </a:t>
            </a:r>
          </a:p>
          <a:p>
            <a:r>
              <a:rPr lang="en-US" dirty="0" smtClean="0"/>
              <a:t>Analysis</a:t>
            </a:r>
          </a:p>
          <a:p>
            <a:pPr lvl="1"/>
            <a:r>
              <a:rPr lang="en-US" dirty="0" smtClean="0"/>
              <a:t>Analytical methods vary, often have to establish new analytical techniques.</a:t>
            </a:r>
          </a:p>
          <a:p>
            <a:pPr lvl="1"/>
            <a:r>
              <a:rPr lang="en-US" dirty="0" smtClean="0"/>
              <a:t>Greatly depend on the equipment available. </a:t>
            </a:r>
            <a:endParaRPr lang="en-US" dirty="0" smtClean="0"/>
          </a:p>
          <a:p>
            <a:pPr lvl="1"/>
            <a:r>
              <a:rPr lang="en-US" dirty="0" smtClean="0"/>
              <a:t>In some cases, lack of statistical analysis or very basic analysis such as Standard Deviation.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362200"/>
            <a:ext cx="3860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932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Problems of academic research.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difficult to eliminate personal bias.</a:t>
            </a:r>
          </a:p>
          <a:p>
            <a:r>
              <a:rPr lang="en-US" dirty="0" smtClean="0"/>
              <a:t>Particularly in biological sciences, statistical </a:t>
            </a:r>
            <a:r>
              <a:rPr lang="en-US" dirty="0" smtClean="0"/>
              <a:t>analysis </a:t>
            </a:r>
            <a:r>
              <a:rPr lang="en-US" dirty="0" smtClean="0"/>
              <a:t>is lacking. </a:t>
            </a:r>
          </a:p>
          <a:p>
            <a:r>
              <a:rPr lang="en-US" dirty="0" smtClean="0"/>
              <a:t>In some cases very difficult to get large sample sizes.</a:t>
            </a:r>
          </a:p>
          <a:p>
            <a:r>
              <a:rPr lang="en-US" dirty="0" smtClean="0"/>
              <a:t>Reproducibility varies.</a:t>
            </a:r>
          </a:p>
          <a:p>
            <a:r>
              <a:rPr lang="en-US" dirty="0" smtClean="0"/>
              <a:t>Pressure to publish can result in poorly tested data being used.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91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Features of the RCT and can they be applied to academic research?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Randomization – divisions of participants into groups</a:t>
            </a:r>
          </a:p>
          <a:p>
            <a:pPr lvl="1"/>
            <a:r>
              <a:rPr lang="en-US" dirty="0" smtClean="0"/>
              <a:t>Facilitates blinding</a:t>
            </a:r>
          </a:p>
          <a:p>
            <a:pPr lvl="1"/>
            <a:r>
              <a:rPr lang="en-US" dirty="0" smtClean="0"/>
              <a:t>Reduces bias</a:t>
            </a:r>
          </a:p>
          <a:p>
            <a:pPr lvl="1"/>
            <a:r>
              <a:rPr lang="en-US" dirty="0" smtClean="0"/>
              <a:t>Consideration of confounding factors</a:t>
            </a:r>
          </a:p>
          <a:p>
            <a:r>
              <a:rPr lang="en-US" dirty="0" smtClean="0"/>
              <a:t>Blinding</a:t>
            </a:r>
          </a:p>
          <a:p>
            <a:pPr lvl="1"/>
            <a:r>
              <a:rPr lang="en-US" dirty="0" smtClean="0"/>
              <a:t>Single blind – information is withheld from participants to prevent bias.</a:t>
            </a:r>
          </a:p>
          <a:p>
            <a:pPr lvl="1"/>
            <a:r>
              <a:rPr lang="en-US" dirty="0" smtClean="0"/>
              <a:t>Double blind – information is withheld from both the participants and researchers. </a:t>
            </a:r>
          </a:p>
          <a:p>
            <a:r>
              <a:rPr lang="en-US" dirty="0" smtClean="0"/>
              <a:t>Analysis</a:t>
            </a:r>
          </a:p>
          <a:p>
            <a:pPr lvl="1"/>
            <a:r>
              <a:rPr lang="en-US" dirty="0" smtClean="0"/>
              <a:t>Different forms of statistical analysis depending on the experimental parameters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67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2021</TotalTime>
  <Words>661</Words>
  <Application>Microsoft Office PowerPoint</Application>
  <PresentationFormat>On-screen Show (4:3)</PresentationFormat>
  <Paragraphs>110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Module</vt:lpstr>
      <vt:lpstr>Importance of double-blinding in basic research: why does none of our data match?</vt:lpstr>
      <vt:lpstr>Topics of the day:</vt:lpstr>
      <vt:lpstr>Basic VS Applied Research</vt:lpstr>
      <vt:lpstr>The Scientific Method Revisited</vt:lpstr>
      <vt:lpstr>What kinds of test can we design?</vt:lpstr>
      <vt:lpstr>Academic VS Clinical Research</vt:lpstr>
      <vt:lpstr>Features of academic studies</vt:lpstr>
      <vt:lpstr>Problems of academic research.</vt:lpstr>
      <vt:lpstr>Features of the RCT and can they be applied to academic research?</vt:lpstr>
      <vt:lpstr>What this means for our research.</vt:lpstr>
      <vt:lpstr>The strength of science</vt:lpstr>
      <vt:lpstr>Thanks and enjoy SkeptiCamp!!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Importance of double-blinding in basic research: why does none of our data match?</dc:title>
  <dcterms:created xsi:type="dcterms:W3CDTF">2010-11-29T03:15:53Z</dcterms:created>
  <dcterms:modified xsi:type="dcterms:W3CDTF">2010-12-04T06:14:54Z</dcterms:modified>
</cp:coreProperties>
</file>