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Default Extension="jpeg" ContentType="image/jpeg"/>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87" r:id="rId1"/>
  </p:sldMasterIdLst>
  <p:notesMasterIdLst>
    <p:notesMasterId r:id="rId38"/>
  </p:notesMasterIdLst>
  <p:sldIdLst>
    <p:sldId id="256" r:id="rId2"/>
    <p:sldId id="281" r:id="rId3"/>
    <p:sldId id="259" r:id="rId4"/>
    <p:sldId id="260" r:id="rId5"/>
    <p:sldId id="287" r:id="rId6"/>
    <p:sldId id="261" r:id="rId7"/>
    <p:sldId id="294" r:id="rId8"/>
    <p:sldId id="263" r:id="rId9"/>
    <p:sldId id="301" r:id="rId10"/>
    <p:sldId id="283" r:id="rId11"/>
    <p:sldId id="268" r:id="rId12"/>
    <p:sldId id="258" r:id="rId13"/>
    <p:sldId id="267" r:id="rId14"/>
    <p:sldId id="269" r:id="rId15"/>
    <p:sldId id="271" r:id="rId16"/>
    <p:sldId id="276" r:id="rId17"/>
    <p:sldId id="270" r:id="rId18"/>
    <p:sldId id="273" r:id="rId19"/>
    <p:sldId id="299" r:id="rId20"/>
    <p:sldId id="274" r:id="rId21"/>
    <p:sldId id="277" r:id="rId22"/>
    <p:sldId id="278" r:id="rId23"/>
    <p:sldId id="300" r:id="rId24"/>
    <p:sldId id="284" r:id="rId25"/>
    <p:sldId id="290" r:id="rId26"/>
    <p:sldId id="303" r:id="rId27"/>
    <p:sldId id="275" r:id="rId28"/>
    <p:sldId id="279" r:id="rId29"/>
    <p:sldId id="289" r:id="rId30"/>
    <p:sldId id="280" r:id="rId31"/>
    <p:sldId id="291" r:id="rId32"/>
    <p:sldId id="293" r:id="rId33"/>
    <p:sldId id="296" r:id="rId34"/>
    <p:sldId id="297" r:id="rId35"/>
    <p:sldId id="298" r:id="rId36"/>
    <p:sldId id="302" r:id="rId3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Times New Roman" pitchFamily="18" charset="0"/>
        <a:ea typeface="+mn-ea"/>
        <a:cs typeface="+mn-cs"/>
      </a:defRPr>
    </a:lvl1pPr>
    <a:lvl2pPr marL="457200" algn="l" defTabSz="457200" rtl="0" fontAlgn="base">
      <a:spcBef>
        <a:spcPct val="0"/>
      </a:spcBef>
      <a:spcAft>
        <a:spcPct val="0"/>
      </a:spcAft>
      <a:defRPr kern="1200">
        <a:solidFill>
          <a:schemeClr val="tx1"/>
        </a:solidFill>
        <a:latin typeface="Times New Roman" pitchFamily="18" charset="0"/>
        <a:ea typeface="+mn-ea"/>
        <a:cs typeface="+mn-cs"/>
      </a:defRPr>
    </a:lvl2pPr>
    <a:lvl3pPr marL="914400" algn="l" defTabSz="457200" rtl="0" fontAlgn="base">
      <a:spcBef>
        <a:spcPct val="0"/>
      </a:spcBef>
      <a:spcAft>
        <a:spcPct val="0"/>
      </a:spcAft>
      <a:defRPr kern="1200">
        <a:solidFill>
          <a:schemeClr val="tx1"/>
        </a:solidFill>
        <a:latin typeface="Times New Roman" pitchFamily="18" charset="0"/>
        <a:ea typeface="+mn-ea"/>
        <a:cs typeface="+mn-cs"/>
      </a:defRPr>
    </a:lvl3pPr>
    <a:lvl4pPr marL="1371600" algn="l" defTabSz="457200" rtl="0" fontAlgn="base">
      <a:spcBef>
        <a:spcPct val="0"/>
      </a:spcBef>
      <a:spcAft>
        <a:spcPct val="0"/>
      </a:spcAft>
      <a:defRPr kern="1200">
        <a:solidFill>
          <a:schemeClr val="tx1"/>
        </a:solidFill>
        <a:latin typeface="Times New Roman" pitchFamily="18" charset="0"/>
        <a:ea typeface="+mn-ea"/>
        <a:cs typeface="+mn-cs"/>
      </a:defRPr>
    </a:lvl4pPr>
    <a:lvl5pPr marL="1828800" algn="l" defTabSz="457200"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660033"/>
    <a:srgbClr val="918E00"/>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142" d="100"/>
          <a:sy n="142" d="100"/>
        </p:scale>
        <p:origin x="-1392"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563B7BE1-DFE5-4412-95BA-957EE906B0B2}" type="datetimeFigureOut">
              <a:rPr lang="en-US"/>
              <a:pPr>
                <a:defRPr/>
              </a:pPr>
              <a:t>12/4/10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C47AF1C2-1D0E-4D97-8F4C-FD962E7A9F0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p:spPr>
      </p:sp>
      <p:sp>
        <p:nvSpPr>
          <p:cNvPr id="266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3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07B7C9-8B81-4FC6-8F29-A5AC50005940}" type="slidenum">
              <a:rPr lang="en-US"/>
              <a:pPr fontAlgn="base">
                <a:spcBef>
                  <a:spcPct val="0"/>
                </a:spcBef>
                <a:spcAft>
                  <a:spcPct val="0"/>
                </a:spcAft>
                <a:defRPr/>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34200"/>
            <a:chOff x="0" y="0"/>
            <a:chExt cx="5760" cy="4368"/>
          </a:xfrm>
        </p:grpSpPr>
        <p:sp>
          <p:nvSpPr>
            <p:cNvPr id="5"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eaLnBrk="0" hangingPunct="0">
                <a:defRPr/>
              </a:pPr>
              <a:endParaRPr lang="en-US"/>
            </a:p>
          </p:txBody>
        </p:sp>
        <p:sp>
          <p:nvSpPr>
            <p:cNvPr id="6" name="Freeform 4"/>
            <p:cNvSpPr>
              <a:spLocks/>
            </p:cNvSpPr>
            <p:nvPr/>
          </p:nvSpPr>
          <p:spPr bwMode="hidden">
            <a:xfrm>
              <a:off x="0" y="2496"/>
              <a:ext cx="2112" cy="1604"/>
            </a:xfrm>
            <a:custGeom>
              <a:avLst/>
              <a:gdLst/>
              <a:ahLst/>
              <a:cxnLst>
                <a:cxn ang="0">
                  <a:pos x="580" y="1043"/>
                </a:cxn>
                <a:cxn ang="0">
                  <a:pos x="544" y="683"/>
                </a:cxn>
                <a:cxn ang="0">
                  <a:pos x="670" y="395"/>
                </a:cxn>
                <a:cxn ang="0">
                  <a:pos x="927" y="587"/>
                </a:cxn>
                <a:cxn ang="0">
                  <a:pos x="1214" y="869"/>
                </a:cxn>
                <a:cxn ang="0">
                  <a:pos x="1483" y="1109"/>
                </a:cxn>
                <a:cxn ang="0">
                  <a:pos x="1800" y="1360"/>
                </a:cxn>
                <a:cxn ang="0">
                  <a:pos x="1883" y="1414"/>
                </a:cxn>
                <a:cxn ang="0">
                  <a:pos x="1836" y="1354"/>
                </a:cxn>
                <a:cxn ang="0">
                  <a:pos x="1411" y="1001"/>
                </a:cxn>
                <a:cxn ang="0">
                  <a:pos x="1088" y="683"/>
                </a:cxn>
                <a:cxn ang="0">
                  <a:pos x="723" y="329"/>
                </a:cxn>
                <a:cxn ang="0">
                  <a:pos x="999" y="311"/>
                </a:cxn>
                <a:cxn ang="0">
                  <a:pos x="1286" y="317"/>
                </a:cxn>
                <a:cxn ang="0">
                  <a:pos x="1614" y="269"/>
                </a:cxn>
                <a:cxn ang="0">
                  <a:pos x="2123" y="197"/>
                </a:cxn>
                <a:cxn ang="0">
                  <a:pos x="2075" y="173"/>
                </a:cxn>
                <a:cxn ang="0">
                  <a:pos x="1543" y="257"/>
                </a:cxn>
                <a:cxn ang="0">
                  <a:pos x="1208" y="275"/>
                </a:cxn>
                <a:cxn ang="0">
                  <a:pos x="759" y="257"/>
                </a:cxn>
                <a:cxn ang="0">
                  <a:pos x="819" y="227"/>
                </a:cxn>
                <a:cxn ang="0">
                  <a:pos x="1142" y="0"/>
                </a:cxn>
                <a:cxn ang="0">
                  <a:pos x="1088" y="30"/>
                </a:cxn>
                <a:cxn ang="0">
                  <a:pos x="1010" y="84"/>
                </a:cxn>
                <a:cxn ang="0">
                  <a:pos x="855" y="191"/>
                </a:cxn>
                <a:cxn ang="0">
                  <a:pos x="670" y="281"/>
                </a:cxn>
                <a:cxn ang="0">
                  <a:pos x="634" y="359"/>
                </a:cxn>
                <a:cxn ang="0">
                  <a:pos x="305" y="587"/>
                </a:cxn>
                <a:cxn ang="0">
                  <a:pos x="0" y="725"/>
                </a:cxn>
                <a:cxn ang="0">
                  <a:pos x="0" y="731"/>
                </a:cxn>
                <a:cxn ang="0">
                  <a:pos x="0" y="767"/>
                </a:cxn>
                <a:cxn ang="0">
                  <a:pos x="299" y="635"/>
                </a:cxn>
                <a:cxn ang="0">
                  <a:pos x="592" y="431"/>
                </a:cxn>
                <a:cxn ang="0">
                  <a:pos x="508" y="671"/>
                </a:cxn>
                <a:cxn ang="0">
                  <a:pos x="526" y="995"/>
                </a:cxn>
                <a:cxn ang="0">
                  <a:pos x="460" y="1168"/>
                </a:cxn>
                <a:cxn ang="0">
                  <a:pos x="329" y="1480"/>
                </a:cxn>
                <a:cxn ang="0">
                  <a:pos x="323" y="1696"/>
                </a:cxn>
                <a:cxn ang="0">
                  <a:pos x="329" y="1696"/>
                </a:cxn>
                <a:cxn ang="0">
                  <a:pos x="347" y="1552"/>
                </a:cxn>
                <a:cxn ang="0">
                  <a:pos x="580" y="1043"/>
                </a:cxn>
                <a:cxn ang="0">
                  <a:pos x="580" y="104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lnTo>
                    <a:pt x="580" y="1043"/>
                  </a:lnTo>
                  <a:close/>
                </a:path>
              </a:pathLst>
            </a:custGeom>
            <a:gradFill rotWithShape="0">
              <a:gsLst>
                <a:gs pos="0">
                  <a:schemeClr val="accent2"/>
                </a:gs>
                <a:gs pos="100000">
                  <a:schemeClr val="bg1"/>
                </a:gs>
              </a:gsLst>
              <a:lin ang="5400000" scaled="1"/>
            </a:gradFill>
            <a:ln w="9525">
              <a:noFill/>
              <a:round/>
              <a:headEnd/>
              <a:tailEnd/>
            </a:ln>
          </p:spPr>
          <p:txBody>
            <a:bodyPr/>
            <a:lstStyle/>
            <a:p>
              <a:pPr eaLnBrk="0" hangingPunct="0">
                <a:defRPr/>
              </a:pPr>
              <a:endParaRPr lang="en-US"/>
            </a:p>
          </p:txBody>
        </p:sp>
        <p:sp>
          <p:nvSpPr>
            <p:cNvPr id="7" name="Freeform 5"/>
            <p:cNvSpPr>
              <a:spLocks/>
            </p:cNvSpPr>
            <p:nvPr/>
          </p:nvSpPr>
          <p:spPr bwMode="hidden">
            <a:xfrm>
              <a:off x="2092" y="3233"/>
              <a:ext cx="3668" cy="943"/>
            </a:xfrm>
            <a:custGeom>
              <a:avLst/>
              <a:gdLst/>
              <a:ahLst/>
              <a:cxnLst>
                <a:cxn ang="0">
                  <a:pos x="3338" y="288"/>
                </a:cxn>
                <a:cxn ang="0">
                  <a:pos x="3194" y="258"/>
                </a:cxn>
                <a:cxn ang="0">
                  <a:pos x="2816" y="234"/>
                </a:cxn>
                <a:cxn ang="0">
                  <a:pos x="2330" y="306"/>
                </a:cxn>
                <a:cxn ang="0">
                  <a:pos x="2372" y="258"/>
                </a:cxn>
                <a:cxn ang="0">
                  <a:pos x="2624" y="132"/>
                </a:cxn>
                <a:cxn ang="0">
                  <a:pos x="2707" y="24"/>
                </a:cxn>
                <a:cxn ang="0">
                  <a:pos x="2642" y="12"/>
                </a:cxn>
                <a:cxn ang="0">
                  <a:pos x="2515" y="54"/>
                </a:cxn>
                <a:cxn ang="0">
                  <a:pos x="2324" y="66"/>
                </a:cxn>
                <a:cxn ang="0">
                  <a:pos x="2101" y="90"/>
                </a:cxn>
                <a:cxn ang="0">
                  <a:pos x="1855" y="228"/>
                </a:cxn>
                <a:cxn ang="0">
                  <a:pos x="1591" y="337"/>
                </a:cxn>
                <a:cxn ang="0">
                  <a:pos x="1459" y="379"/>
                </a:cxn>
                <a:cxn ang="0">
                  <a:pos x="1417" y="361"/>
                </a:cxn>
                <a:cxn ang="0">
                  <a:pos x="1363" y="331"/>
                </a:cxn>
                <a:cxn ang="0">
                  <a:pos x="1344" y="312"/>
                </a:cxn>
                <a:cxn ang="0">
                  <a:pos x="1290" y="288"/>
                </a:cxn>
                <a:cxn ang="0">
                  <a:pos x="1230" y="252"/>
                </a:cxn>
                <a:cxn ang="0">
                  <a:pos x="1119" y="227"/>
                </a:cxn>
                <a:cxn ang="0">
                  <a:pos x="1320" y="438"/>
                </a:cxn>
                <a:cxn ang="0">
                  <a:pos x="960" y="558"/>
                </a:cxn>
                <a:cxn ang="0">
                  <a:pos x="474" y="630"/>
                </a:cxn>
                <a:cxn ang="0">
                  <a:pos x="132" y="781"/>
                </a:cxn>
                <a:cxn ang="0">
                  <a:pos x="234" y="847"/>
                </a:cxn>
                <a:cxn ang="0">
                  <a:pos x="925" y="739"/>
                </a:cxn>
                <a:cxn ang="0">
                  <a:pos x="637" y="925"/>
                </a:cxn>
                <a:cxn ang="0">
                  <a:pos x="1405" y="943"/>
                </a:cxn>
                <a:cxn ang="0">
                  <a:pos x="1447" y="943"/>
                </a:cxn>
                <a:cxn ang="0">
                  <a:pos x="2888" y="859"/>
                </a:cxn>
                <a:cxn ang="0">
                  <a:pos x="2582" y="708"/>
                </a:cxn>
                <a:cxn ang="0">
                  <a:pos x="2299" y="606"/>
                </a:cxn>
                <a:cxn ang="0">
                  <a:pos x="2606" y="588"/>
                </a:cxn>
                <a:cxn ang="0">
                  <a:pos x="3001" y="582"/>
                </a:cxn>
                <a:cxn ang="0">
                  <a:pos x="3452" y="438"/>
                </a:cxn>
                <a:cxn ang="0">
                  <a:pos x="3668" y="312"/>
                </a:cxn>
                <a:cxn ang="0">
                  <a:pos x="3482" y="300"/>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lnTo>
                    <a:pt x="3482" y="300"/>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a:p>
          </p:txBody>
        </p:sp>
        <p:sp>
          <p:nvSpPr>
            <p:cNvPr id="8" name="Freeform 6"/>
            <p:cNvSpPr>
              <a:spLocks/>
            </p:cNvSpPr>
            <p:nvPr/>
          </p:nvSpPr>
          <p:spPr bwMode="hidden">
            <a:xfrm>
              <a:off x="0" y="524"/>
              <a:ext cx="973" cy="1195"/>
            </a:xfrm>
            <a:custGeom>
              <a:avLst/>
              <a:gdLst/>
              <a:ahLst/>
              <a:cxnLst>
                <a:cxn ang="0">
                  <a:pos x="323" y="1186"/>
                </a:cxn>
                <a:cxn ang="0">
                  <a:pos x="490" y="1192"/>
                </a:cxn>
                <a:cxn ang="0">
                  <a:pos x="580" y="1150"/>
                </a:cxn>
                <a:cxn ang="0">
                  <a:pos x="813" y="1085"/>
                </a:cxn>
                <a:cxn ang="0">
                  <a:pos x="933" y="1055"/>
                </a:cxn>
                <a:cxn ang="0">
                  <a:pos x="759" y="989"/>
                </a:cxn>
                <a:cxn ang="0">
                  <a:pos x="556" y="953"/>
                </a:cxn>
                <a:cxn ang="0">
                  <a:pos x="197" y="971"/>
                </a:cxn>
                <a:cxn ang="0">
                  <a:pos x="299" y="893"/>
                </a:cxn>
                <a:cxn ang="0">
                  <a:pos x="496" y="803"/>
                </a:cxn>
                <a:cxn ang="0">
                  <a:pos x="694" y="671"/>
                </a:cxn>
                <a:cxn ang="0">
                  <a:pos x="700" y="671"/>
                </a:cxn>
                <a:cxn ang="0">
                  <a:pos x="712" y="665"/>
                </a:cxn>
                <a:cxn ang="0">
                  <a:pos x="753" y="647"/>
                </a:cxn>
                <a:cxn ang="0">
                  <a:pos x="777" y="641"/>
                </a:cxn>
                <a:cxn ang="0">
                  <a:pos x="789" y="629"/>
                </a:cxn>
                <a:cxn ang="0">
                  <a:pos x="795" y="617"/>
                </a:cxn>
                <a:cxn ang="0">
                  <a:pos x="789" y="611"/>
                </a:cxn>
                <a:cxn ang="0">
                  <a:pos x="783" y="599"/>
                </a:cxn>
                <a:cxn ang="0">
                  <a:pos x="783" y="575"/>
                </a:cxn>
                <a:cxn ang="0">
                  <a:pos x="795" y="545"/>
                </a:cxn>
                <a:cxn ang="0">
                  <a:pos x="807" y="515"/>
                </a:cxn>
                <a:cxn ang="0">
                  <a:pos x="825" y="485"/>
                </a:cxn>
                <a:cxn ang="0">
                  <a:pos x="837" y="455"/>
                </a:cxn>
                <a:cxn ang="0">
                  <a:pos x="843" y="437"/>
                </a:cxn>
                <a:cxn ang="0">
                  <a:pos x="849" y="431"/>
                </a:cxn>
                <a:cxn ang="0">
                  <a:pos x="849" y="347"/>
                </a:cxn>
                <a:cxn ang="0">
                  <a:pos x="849" y="341"/>
                </a:cxn>
                <a:cxn ang="0">
                  <a:pos x="855" y="335"/>
                </a:cxn>
                <a:cxn ang="0">
                  <a:pos x="873" y="305"/>
                </a:cxn>
                <a:cxn ang="0">
                  <a:pos x="885" y="269"/>
                </a:cxn>
                <a:cxn ang="0">
                  <a:pos x="897" y="239"/>
                </a:cxn>
                <a:cxn ang="0">
                  <a:pos x="903" y="227"/>
                </a:cxn>
                <a:cxn ang="0">
                  <a:pos x="909" y="215"/>
                </a:cxn>
                <a:cxn ang="0">
                  <a:pos x="927" y="173"/>
                </a:cxn>
                <a:cxn ang="0">
                  <a:pos x="945" y="137"/>
                </a:cxn>
                <a:cxn ang="0">
                  <a:pos x="951" y="125"/>
                </a:cxn>
                <a:cxn ang="0">
                  <a:pos x="951" y="119"/>
                </a:cxn>
                <a:cxn ang="0">
                  <a:pos x="969" y="0"/>
                </a:cxn>
                <a:cxn ang="0">
                  <a:pos x="945" y="47"/>
                </a:cxn>
                <a:cxn ang="0">
                  <a:pos x="783" y="113"/>
                </a:cxn>
                <a:cxn ang="0">
                  <a:pos x="706" y="161"/>
                </a:cxn>
                <a:cxn ang="0">
                  <a:pos x="460" y="233"/>
                </a:cxn>
                <a:cxn ang="0">
                  <a:pos x="281" y="287"/>
                </a:cxn>
                <a:cxn ang="0">
                  <a:pos x="173" y="293"/>
                </a:cxn>
                <a:cxn ang="0">
                  <a:pos x="12" y="485"/>
                </a:cxn>
                <a:cxn ang="0">
                  <a:pos x="0" y="509"/>
                </a:cxn>
                <a:cxn ang="0">
                  <a:pos x="0" y="1186"/>
                </a:cxn>
                <a:cxn ang="0">
                  <a:pos x="96" y="1180"/>
                </a:cxn>
                <a:cxn ang="0">
                  <a:pos x="323" y="1186"/>
                </a:cxn>
                <a:cxn ang="0">
                  <a:pos x="323" y="1186"/>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lnTo>
                    <a:pt x="323" y="1186"/>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a:p>
          </p:txBody>
        </p:sp>
        <p:sp>
          <p:nvSpPr>
            <p:cNvPr id="9" name="Freeform 7"/>
            <p:cNvSpPr>
              <a:spLocks/>
            </p:cNvSpPr>
            <p:nvPr/>
          </p:nvSpPr>
          <p:spPr bwMode="hidden">
            <a:xfrm>
              <a:off x="3188" y="1"/>
              <a:ext cx="2570" cy="2266"/>
            </a:xfrm>
            <a:custGeom>
              <a:avLst/>
              <a:gdLst/>
              <a:ahLst/>
              <a:cxnLst>
                <a:cxn ang="0">
                  <a:pos x="859" y="612"/>
                </a:cxn>
                <a:cxn ang="0">
                  <a:pos x="1087" y="853"/>
                </a:cxn>
                <a:cxn ang="0">
                  <a:pos x="961" y="913"/>
                </a:cxn>
                <a:cxn ang="0">
                  <a:pos x="786" y="883"/>
                </a:cxn>
                <a:cxn ang="0">
                  <a:pos x="450" y="931"/>
                </a:cxn>
                <a:cxn ang="0">
                  <a:pos x="150" y="1075"/>
                </a:cxn>
                <a:cxn ang="0">
                  <a:pos x="78" y="1165"/>
                </a:cxn>
                <a:cxn ang="0">
                  <a:pos x="361" y="1256"/>
                </a:cxn>
                <a:cxn ang="0">
                  <a:pos x="444" y="1316"/>
                </a:cxn>
                <a:cxn ang="0">
                  <a:pos x="697" y="1400"/>
                </a:cxn>
                <a:cxn ang="0">
                  <a:pos x="1026" y="1346"/>
                </a:cxn>
                <a:cxn ang="0">
                  <a:pos x="991" y="1412"/>
                </a:cxn>
                <a:cxn ang="0">
                  <a:pos x="804" y="1574"/>
                </a:cxn>
                <a:cxn ang="0">
                  <a:pos x="726" y="1718"/>
                </a:cxn>
                <a:cxn ang="0">
                  <a:pos x="768" y="1742"/>
                </a:cxn>
                <a:cxn ang="0">
                  <a:pos x="865" y="1693"/>
                </a:cxn>
                <a:cxn ang="0">
                  <a:pos x="991" y="1699"/>
                </a:cxn>
                <a:cxn ang="0">
                  <a:pos x="1135" y="1627"/>
                </a:cxn>
                <a:cxn ang="0">
                  <a:pos x="1183" y="1669"/>
                </a:cxn>
                <a:cxn ang="0">
                  <a:pos x="1399" y="1436"/>
                </a:cxn>
                <a:cxn ang="0">
                  <a:pos x="1615" y="1334"/>
                </a:cxn>
                <a:cxn ang="0">
                  <a:pos x="1645" y="1370"/>
                </a:cxn>
                <a:cxn ang="0">
                  <a:pos x="1681" y="1430"/>
                </a:cxn>
                <a:cxn ang="0">
                  <a:pos x="1699" y="1466"/>
                </a:cxn>
                <a:cxn ang="0">
                  <a:pos x="1747" y="1550"/>
                </a:cxn>
                <a:cxn ang="0">
                  <a:pos x="1772" y="1586"/>
                </a:cxn>
                <a:cxn ang="0">
                  <a:pos x="2124" y="2248"/>
                </a:cxn>
                <a:cxn ang="0">
                  <a:pos x="1693" y="1322"/>
                </a:cxn>
                <a:cxn ang="0">
                  <a:pos x="1861" y="1165"/>
                </a:cxn>
                <a:cxn ang="0">
                  <a:pos x="2173" y="1099"/>
                </a:cxn>
                <a:cxn ang="0">
                  <a:pos x="2390" y="1009"/>
                </a:cxn>
                <a:cxn ang="0">
                  <a:pos x="2570" y="805"/>
                </a:cxn>
                <a:cxn ang="0">
                  <a:pos x="2342" y="781"/>
                </a:cxn>
                <a:cxn ang="0">
                  <a:pos x="2114" y="763"/>
                </a:cxn>
                <a:cxn ang="0">
                  <a:pos x="2408" y="433"/>
                </a:cxn>
                <a:cxn ang="0">
                  <a:pos x="2426" y="421"/>
                </a:cxn>
                <a:cxn ang="0">
                  <a:pos x="2474" y="379"/>
                </a:cxn>
                <a:cxn ang="0">
                  <a:pos x="2492" y="355"/>
                </a:cxn>
                <a:cxn ang="0">
                  <a:pos x="2474" y="337"/>
                </a:cxn>
                <a:cxn ang="0">
                  <a:pos x="2474" y="271"/>
                </a:cxn>
                <a:cxn ang="0">
                  <a:pos x="2492" y="192"/>
                </a:cxn>
                <a:cxn ang="0">
                  <a:pos x="2504" y="132"/>
                </a:cxn>
                <a:cxn ang="0">
                  <a:pos x="2492" y="36"/>
                </a:cxn>
                <a:cxn ang="0">
                  <a:pos x="2492" y="24"/>
                </a:cxn>
                <a:cxn ang="0">
                  <a:pos x="2102" y="0"/>
                </a:cxn>
                <a:cxn ang="0">
                  <a:pos x="1909" y="90"/>
                </a:cxn>
                <a:cxn ang="0">
                  <a:pos x="1747" y="535"/>
                </a:cxn>
                <a:cxn ang="0">
                  <a:pos x="1711" y="469"/>
                </a:cxn>
                <a:cxn ang="0">
                  <a:pos x="1633" y="144"/>
                </a:cxn>
                <a:cxn ang="0">
                  <a:pos x="1579" y="0"/>
                </a:cxn>
                <a:cxn ang="0">
                  <a:pos x="738" y="186"/>
                </a:cxn>
                <a:cxn ang="0">
                  <a:pos x="756" y="46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lnTo>
                    <a:pt x="756" y="463"/>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a:p>
          </p:txBody>
        </p:sp>
        <p:sp>
          <p:nvSpPr>
            <p:cNvPr id="10" name="Freeform 8"/>
            <p:cNvSpPr>
              <a:spLocks/>
            </p:cNvSpPr>
            <p:nvPr/>
          </p:nvSpPr>
          <p:spPr bwMode="hidden">
            <a:xfrm>
              <a:off x="3525" y="1"/>
              <a:ext cx="2185" cy="1508"/>
            </a:xfrm>
            <a:custGeom>
              <a:avLst/>
              <a:gdLst/>
              <a:ahLst/>
              <a:cxnLst>
                <a:cxn ang="0">
                  <a:pos x="1034" y="767"/>
                </a:cxn>
                <a:cxn ang="0">
                  <a:pos x="1190" y="1235"/>
                </a:cxn>
                <a:cxn ang="0">
                  <a:pos x="956" y="1193"/>
                </a:cxn>
                <a:cxn ang="0">
                  <a:pos x="723" y="1127"/>
                </a:cxn>
                <a:cxn ang="0">
                  <a:pos x="442" y="1109"/>
                </a:cxn>
                <a:cxn ang="0">
                  <a:pos x="0" y="1079"/>
                </a:cxn>
                <a:cxn ang="0">
                  <a:pos x="30" y="1115"/>
                </a:cxn>
                <a:cxn ang="0">
                  <a:pos x="496" y="1133"/>
                </a:cxn>
                <a:cxn ang="0">
                  <a:pos x="777" y="1187"/>
                </a:cxn>
                <a:cxn ang="0">
                  <a:pos x="1130" y="1301"/>
                </a:cxn>
                <a:cxn ang="0">
                  <a:pos x="1070" y="1319"/>
                </a:cxn>
                <a:cxn ang="0">
                  <a:pos x="711" y="1505"/>
                </a:cxn>
                <a:cxn ang="0">
                  <a:pos x="765" y="1481"/>
                </a:cxn>
                <a:cxn ang="0">
                  <a:pos x="861" y="1439"/>
                </a:cxn>
                <a:cxn ang="0">
                  <a:pos x="1022" y="1355"/>
                </a:cxn>
                <a:cxn ang="0">
                  <a:pos x="1214" y="1295"/>
                </a:cxn>
                <a:cxn ang="0">
                  <a:pos x="1267" y="1223"/>
                </a:cxn>
                <a:cxn ang="0">
                  <a:pos x="1632" y="1043"/>
                </a:cxn>
                <a:cxn ang="0">
                  <a:pos x="1931" y="953"/>
                </a:cxn>
                <a:cxn ang="0">
                  <a:pos x="2176" y="821"/>
                </a:cxn>
                <a:cxn ang="0">
                  <a:pos x="1961" y="911"/>
                </a:cxn>
                <a:cxn ang="0">
                  <a:pos x="1656" y="989"/>
                </a:cxn>
                <a:cxn ang="0">
                  <a:pos x="1339" y="1151"/>
                </a:cxn>
                <a:cxn ang="0">
                  <a:pos x="1501" y="905"/>
                </a:cxn>
                <a:cxn ang="0">
                  <a:pos x="1620" y="545"/>
                </a:cxn>
                <a:cxn ang="0">
                  <a:pos x="1740" y="372"/>
                </a:cxn>
                <a:cxn ang="0">
                  <a:pos x="1979" y="60"/>
                </a:cxn>
                <a:cxn ang="0">
                  <a:pos x="2003" y="0"/>
                </a:cxn>
                <a:cxn ang="0">
                  <a:pos x="1973" y="0"/>
                </a:cxn>
                <a:cxn ang="0">
                  <a:pos x="1596" y="480"/>
                </a:cxn>
                <a:cxn ang="0">
                  <a:pos x="1477" y="887"/>
                </a:cxn>
                <a:cxn ang="0">
                  <a:pos x="1255" y="1175"/>
                </a:cxn>
                <a:cxn ang="0">
                  <a:pos x="1130" y="905"/>
                </a:cxn>
                <a:cxn ang="0">
                  <a:pos x="1010" y="540"/>
                </a:cxn>
                <a:cxn ang="0">
                  <a:pos x="885" y="222"/>
                </a:cxn>
                <a:cxn ang="0">
                  <a:pos x="789" y="0"/>
                </a:cxn>
                <a:cxn ang="0">
                  <a:pos x="753" y="0"/>
                </a:cxn>
                <a:cxn ang="0">
                  <a:pos x="903" y="354"/>
                </a:cxn>
                <a:cxn ang="0">
                  <a:pos x="1034" y="767"/>
                </a:cxn>
                <a:cxn ang="0">
                  <a:pos x="1034" y="767"/>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lnTo>
                    <a:pt x="1034" y="767"/>
                  </a:lnTo>
                  <a:close/>
                </a:path>
              </a:pathLst>
            </a:custGeom>
            <a:gradFill rotWithShape="0">
              <a:gsLst>
                <a:gs pos="0">
                  <a:schemeClr val="accent2"/>
                </a:gs>
                <a:gs pos="100000">
                  <a:schemeClr val="bg1"/>
                </a:gs>
              </a:gsLst>
              <a:lin ang="5400000" scaled="1"/>
            </a:gradFill>
            <a:ln w="9525">
              <a:noFill/>
              <a:round/>
              <a:headEnd/>
              <a:tailEnd/>
            </a:ln>
          </p:spPr>
          <p:txBody>
            <a:bodyPr/>
            <a:lstStyle/>
            <a:p>
              <a:pPr eaLnBrk="0" hangingPunct="0">
                <a:defRPr/>
              </a:pPr>
              <a:endParaRPr lang="en-US"/>
            </a:p>
          </p:txBody>
        </p:sp>
        <p:sp>
          <p:nvSpPr>
            <p:cNvPr id="11" name="Freeform 9"/>
            <p:cNvSpPr>
              <a:spLocks/>
            </p:cNvSpPr>
            <p:nvPr/>
          </p:nvSpPr>
          <p:spPr bwMode="hidden">
            <a:xfrm>
              <a:off x="0" y="649"/>
              <a:ext cx="816" cy="806"/>
            </a:xfrm>
            <a:custGeom>
              <a:avLst/>
              <a:gdLst/>
              <a:ahLst/>
              <a:cxnLst>
                <a:cxn ang="0">
                  <a:pos x="161" y="564"/>
                </a:cxn>
                <a:cxn ang="0">
                  <a:pos x="329" y="438"/>
                </a:cxn>
                <a:cxn ang="0">
                  <a:pos x="646" y="216"/>
                </a:cxn>
                <a:cxn ang="0">
                  <a:pos x="813" y="0"/>
                </a:cxn>
                <a:cxn ang="0">
                  <a:pos x="676" y="150"/>
                </a:cxn>
                <a:cxn ang="0">
                  <a:pos x="144" y="504"/>
                </a:cxn>
                <a:cxn ang="0">
                  <a:pos x="0" y="732"/>
                </a:cxn>
                <a:cxn ang="0">
                  <a:pos x="0" y="804"/>
                </a:cxn>
                <a:cxn ang="0">
                  <a:pos x="161" y="564"/>
                </a:cxn>
                <a:cxn ang="0">
                  <a:pos x="161" y="564"/>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lnTo>
                    <a:pt x="161" y="564"/>
                  </a:lnTo>
                  <a:close/>
                </a:path>
              </a:pathLst>
            </a:custGeom>
            <a:gradFill rotWithShape="0">
              <a:gsLst>
                <a:gs pos="0">
                  <a:schemeClr val="accent2"/>
                </a:gs>
                <a:gs pos="100000">
                  <a:schemeClr val="bg1"/>
                </a:gs>
              </a:gsLst>
              <a:lin ang="5400000" scaled="1"/>
            </a:gradFill>
            <a:ln w="9525">
              <a:noFill/>
              <a:round/>
              <a:headEnd/>
              <a:tailEnd/>
            </a:ln>
          </p:spPr>
          <p:txBody>
            <a:bodyPr/>
            <a:lstStyle/>
            <a:p>
              <a:pPr eaLnBrk="0" hangingPunct="0">
                <a:defRPr/>
              </a:pPr>
              <a:endParaRPr lang="en-US"/>
            </a:p>
          </p:txBody>
        </p:sp>
        <p:sp>
          <p:nvSpPr>
            <p:cNvPr id="12" name="Freeform 10"/>
            <p:cNvSpPr>
              <a:spLocks/>
            </p:cNvSpPr>
            <p:nvPr/>
          </p:nvSpPr>
          <p:spPr bwMode="hidden">
            <a:xfrm>
              <a:off x="0" y="1545"/>
              <a:ext cx="762" cy="107"/>
            </a:xfrm>
            <a:custGeom>
              <a:avLst/>
              <a:gdLst/>
              <a:ahLst/>
              <a:cxnLst>
                <a:cxn ang="0">
                  <a:pos x="460" y="66"/>
                </a:cxn>
                <a:cxn ang="0">
                  <a:pos x="759" y="0"/>
                </a:cxn>
                <a:cxn ang="0">
                  <a:pos x="496" y="36"/>
                </a:cxn>
                <a:cxn ang="0">
                  <a:pos x="138" y="48"/>
                </a:cxn>
                <a:cxn ang="0">
                  <a:pos x="0" y="78"/>
                </a:cxn>
                <a:cxn ang="0">
                  <a:pos x="0" y="107"/>
                </a:cxn>
                <a:cxn ang="0">
                  <a:pos x="96" y="89"/>
                </a:cxn>
                <a:cxn ang="0">
                  <a:pos x="460" y="66"/>
                </a:cxn>
                <a:cxn ang="0">
                  <a:pos x="460" y="66"/>
                </a:cxn>
              </a:cxnLst>
              <a:rect l="0" t="0" r="r" b="b"/>
              <a:pathLst>
                <a:path w="759" h="107">
                  <a:moveTo>
                    <a:pt x="460" y="66"/>
                  </a:moveTo>
                  <a:lnTo>
                    <a:pt x="759" y="0"/>
                  </a:lnTo>
                  <a:lnTo>
                    <a:pt x="496" y="36"/>
                  </a:lnTo>
                  <a:lnTo>
                    <a:pt x="138" y="48"/>
                  </a:lnTo>
                  <a:lnTo>
                    <a:pt x="0" y="78"/>
                  </a:lnTo>
                  <a:lnTo>
                    <a:pt x="0" y="107"/>
                  </a:lnTo>
                  <a:lnTo>
                    <a:pt x="96" y="89"/>
                  </a:lnTo>
                  <a:lnTo>
                    <a:pt x="460" y="66"/>
                  </a:lnTo>
                  <a:lnTo>
                    <a:pt x="460" y="66"/>
                  </a:lnTo>
                  <a:close/>
                </a:path>
              </a:pathLst>
            </a:custGeom>
            <a:gradFill rotWithShape="0">
              <a:gsLst>
                <a:gs pos="0">
                  <a:schemeClr val="accent2"/>
                </a:gs>
                <a:gs pos="100000">
                  <a:schemeClr val="bg1"/>
                </a:gs>
              </a:gsLst>
              <a:lin ang="5400000" scaled="1"/>
            </a:gradFill>
            <a:ln w="9525">
              <a:noFill/>
              <a:round/>
              <a:headEnd/>
              <a:tailEnd/>
            </a:ln>
          </p:spPr>
          <p:txBody>
            <a:bodyPr/>
            <a:lstStyle/>
            <a:p>
              <a:pPr eaLnBrk="0" hangingPunct="0">
                <a:defRPr/>
              </a:pPr>
              <a:endParaRPr lang="en-US"/>
            </a:p>
          </p:txBody>
        </p:sp>
        <p:sp>
          <p:nvSpPr>
            <p:cNvPr id="13" name="Freeform 11"/>
            <p:cNvSpPr>
              <a:spLocks/>
            </p:cNvSpPr>
            <p:nvPr/>
          </p:nvSpPr>
          <p:spPr bwMode="hidden">
            <a:xfrm>
              <a:off x="2314" y="3431"/>
              <a:ext cx="3182" cy="745"/>
            </a:xfrm>
            <a:custGeom>
              <a:avLst/>
              <a:gdLst/>
              <a:ahLst/>
              <a:cxnLst>
                <a:cxn ang="0">
                  <a:pos x="1387" y="239"/>
                </a:cxn>
                <a:cxn ang="0">
                  <a:pos x="1734" y="233"/>
                </a:cxn>
                <a:cxn ang="0">
                  <a:pos x="2087" y="251"/>
                </a:cxn>
                <a:cxn ang="0">
                  <a:pos x="2505" y="233"/>
                </a:cxn>
                <a:cxn ang="0">
                  <a:pos x="3169" y="204"/>
                </a:cxn>
                <a:cxn ang="0">
                  <a:pos x="3115" y="186"/>
                </a:cxn>
                <a:cxn ang="0">
                  <a:pos x="2422" y="221"/>
                </a:cxn>
                <a:cxn ang="0">
                  <a:pos x="2003" y="221"/>
                </a:cxn>
                <a:cxn ang="0">
                  <a:pos x="1459" y="186"/>
                </a:cxn>
                <a:cxn ang="0">
                  <a:pos x="1543" y="168"/>
                </a:cxn>
                <a:cxn ang="0">
                  <a:pos x="2039" y="0"/>
                </a:cxn>
                <a:cxn ang="0">
                  <a:pos x="1961" y="24"/>
                </a:cxn>
                <a:cxn ang="0">
                  <a:pos x="1836" y="66"/>
                </a:cxn>
                <a:cxn ang="0">
                  <a:pos x="1602" y="138"/>
                </a:cxn>
                <a:cxn ang="0">
                  <a:pos x="1339" y="198"/>
                </a:cxn>
                <a:cxn ang="0">
                  <a:pos x="1268" y="251"/>
                </a:cxn>
                <a:cxn ang="0">
                  <a:pos x="765" y="413"/>
                </a:cxn>
                <a:cxn ang="0">
                  <a:pos x="335" y="503"/>
                </a:cxn>
                <a:cxn ang="0">
                  <a:pos x="0" y="617"/>
                </a:cxn>
                <a:cxn ang="0">
                  <a:pos x="299" y="539"/>
                </a:cxn>
                <a:cxn ang="0">
                  <a:pos x="735" y="449"/>
                </a:cxn>
                <a:cxn ang="0">
                  <a:pos x="1178" y="311"/>
                </a:cxn>
                <a:cxn ang="0">
                  <a:pos x="981" y="491"/>
                </a:cxn>
                <a:cxn ang="0">
                  <a:pos x="867" y="743"/>
                </a:cxn>
                <a:cxn ang="0">
                  <a:pos x="861" y="743"/>
                </a:cxn>
                <a:cxn ang="0">
                  <a:pos x="933" y="743"/>
                </a:cxn>
                <a:cxn ang="0">
                  <a:pos x="1022" y="497"/>
                </a:cxn>
                <a:cxn ang="0">
                  <a:pos x="1297" y="281"/>
                </a:cxn>
                <a:cxn ang="0">
                  <a:pos x="1531" y="449"/>
                </a:cxn>
                <a:cxn ang="0">
                  <a:pos x="1770" y="677"/>
                </a:cxn>
                <a:cxn ang="0">
                  <a:pos x="1854" y="743"/>
                </a:cxn>
                <a:cxn ang="0">
                  <a:pos x="1919" y="743"/>
                </a:cxn>
                <a:cxn ang="0">
                  <a:pos x="1692" y="527"/>
                </a:cxn>
                <a:cxn ang="0">
                  <a:pos x="1387" y="239"/>
                </a:cxn>
                <a:cxn ang="0">
                  <a:pos x="1387" y="23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lnTo>
                    <a:pt x="1387" y="239"/>
                  </a:lnTo>
                  <a:close/>
                </a:path>
              </a:pathLst>
            </a:custGeom>
            <a:gradFill rotWithShape="0">
              <a:gsLst>
                <a:gs pos="0">
                  <a:schemeClr val="accent2"/>
                </a:gs>
                <a:gs pos="100000">
                  <a:schemeClr val="bg1"/>
                </a:gs>
              </a:gsLst>
              <a:lin ang="2700000" scaled="1"/>
            </a:gradFill>
            <a:ln w="9525">
              <a:noFill/>
              <a:round/>
              <a:headEnd/>
              <a:tailEnd/>
            </a:ln>
          </p:spPr>
          <p:txBody>
            <a:bodyPr/>
            <a:lstStyle/>
            <a:p>
              <a:pPr eaLnBrk="0" hangingPunct="0">
                <a:defRPr/>
              </a:pPr>
              <a:endParaRPr lang="en-US"/>
            </a:p>
          </p:txBody>
        </p:sp>
        <p:sp>
          <p:nvSpPr>
            <p:cNvPr id="14" name="Rectangle 12"/>
            <p:cNvSpPr>
              <a:spLocks noChangeArrowheads="1"/>
            </p:cNvSpPr>
            <p:nvPr/>
          </p:nvSpPr>
          <p:spPr bwMode="hidden">
            <a:xfrm>
              <a:off x="192" y="127"/>
              <a:ext cx="1" cy="1"/>
            </a:xfrm>
            <a:prstGeom prst="rect">
              <a:avLst/>
            </a:prstGeom>
            <a:solidFill>
              <a:srgbClr val="9A1E8D"/>
            </a:solidFill>
            <a:ln w="9525">
              <a:noFill/>
              <a:miter lim="800000"/>
              <a:headEnd/>
              <a:tailEnd/>
            </a:ln>
          </p:spPr>
          <p:txBody>
            <a:bodyPr/>
            <a:lstStyle/>
            <a:p>
              <a:pPr eaLnBrk="0" hangingPunct="0">
                <a:defRPr/>
              </a:pPr>
              <a:endParaRPr lang="en-US"/>
            </a:p>
          </p:txBody>
        </p:sp>
        <p:sp>
          <p:nvSpPr>
            <p:cNvPr id="15" name="Rectangle 13"/>
            <p:cNvSpPr>
              <a:spLocks noChangeArrowheads="1"/>
            </p:cNvSpPr>
            <p:nvPr/>
          </p:nvSpPr>
          <p:spPr bwMode="hidden">
            <a:xfrm>
              <a:off x="204" y="131"/>
              <a:ext cx="1" cy="1"/>
            </a:xfrm>
            <a:prstGeom prst="rect">
              <a:avLst/>
            </a:prstGeom>
            <a:solidFill>
              <a:srgbClr val="9A1E8D"/>
            </a:solidFill>
            <a:ln w="9525">
              <a:noFill/>
              <a:miter lim="800000"/>
              <a:headEnd/>
              <a:tailEnd/>
            </a:ln>
          </p:spPr>
          <p:txBody>
            <a:bodyPr/>
            <a:lstStyle/>
            <a:p>
              <a:pPr eaLnBrk="0" hangingPunct="0">
                <a:defRPr/>
              </a:pPr>
              <a:endParaRPr lang="en-US"/>
            </a:p>
          </p:txBody>
        </p:sp>
        <p:sp>
          <p:nvSpPr>
            <p:cNvPr id="16"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eaLnBrk="0" hangingPunct="0">
                <a:defRPr/>
              </a:pPr>
              <a:endParaRPr lang="en-US"/>
            </a:p>
          </p:txBody>
        </p:sp>
        <p:sp>
          <p:nvSpPr>
            <p:cNvPr id="17"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eaLnBrk="0" hangingPunct="0">
                <a:defRPr/>
              </a:pPr>
              <a:endParaRPr lang="en-US"/>
            </a:p>
          </p:txBody>
        </p:sp>
        <p:sp>
          <p:nvSpPr>
            <p:cNvPr id="18"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eaLnBrk="0" hangingPunct="0">
                <a:defRPr/>
              </a:pPr>
              <a:endParaRPr lang="en-US"/>
            </a:p>
          </p:txBody>
        </p:sp>
        <p:sp>
          <p:nvSpPr>
            <p:cNvPr id="19" name="Freeform 17"/>
            <p:cNvSpPr>
              <a:spLocks/>
            </p:cNvSpPr>
            <p:nvPr/>
          </p:nvSpPr>
          <p:spPr bwMode="hidden">
            <a:xfrm>
              <a:off x="509" y="229"/>
              <a:ext cx="3188" cy="2024"/>
            </a:xfrm>
            <a:custGeom>
              <a:avLst/>
              <a:gdLst/>
              <a:ahLst/>
              <a:cxnLst>
                <a:cxn ang="0">
                  <a:pos x="871" y="1423"/>
                </a:cxn>
                <a:cxn ang="0">
                  <a:pos x="907" y="1393"/>
                </a:cxn>
                <a:cxn ang="0">
                  <a:pos x="991" y="1320"/>
                </a:cxn>
                <a:cxn ang="0">
                  <a:pos x="1033" y="1297"/>
                </a:cxn>
                <a:cxn ang="0">
                  <a:pos x="1086" y="1249"/>
                </a:cxn>
                <a:cxn ang="0">
                  <a:pos x="1123" y="1219"/>
                </a:cxn>
                <a:cxn ang="0">
                  <a:pos x="1057" y="1153"/>
                </a:cxn>
                <a:cxn ang="0">
                  <a:pos x="877" y="1021"/>
                </a:cxn>
                <a:cxn ang="0">
                  <a:pos x="655" y="907"/>
                </a:cxn>
                <a:cxn ang="0">
                  <a:pos x="655" y="846"/>
                </a:cxn>
                <a:cxn ang="0">
                  <a:pos x="643" y="708"/>
                </a:cxn>
                <a:cxn ang="0">
                  <a:pos x="552" y="642"/>
                </a:cxn>
                <a:cxn ang="0">
                  <a:pos x="510" y="570"/>
                </a:cxn>
                <a:cxn ang="0">
                  <a:pos x="637" y="564"/>
                </a:cxn>
                <a:cxn ang="0">
                  <a:pos x="763" y="570"/>
                </a:cxn>
                <a:cxn ang="0">
                  <a:pos x="1091" y="850"/>
                </a:cxn>
                <a:cxn ang="0">
                  <a:pos x="1009" y="566"/>
                </a:cxn>
                <a:cxn ang="0">
                  <a:pos x="1054" y="265"/>
                </a:cxn>
                <a:cxn ang="0">
                  <a:pos x="1249" y="0"/>
                </a:cxn>
                <a:cxn ang="0">
                  <a:pos x="1466" y="292"/>
                </a:cxn>
                <a:cxn ang="0">
                  <a:pos x="1475" y="548"/>
                </a:cxn>
                <a:cxn ang="0">
                  <a:pos x="1567" y="630"/>
                </a:cxn>
                <a:cxn ang="0">
                  <a:pos x="1795" y="365"/>
                </a:cxn>
                <a:cxn ang="0">
                  <a:pos x="2245" y="150"/>
                </a:cxn>
                <a:cxn ang="0">
                  <a:pos x="2618" y="180"/>
                </a:cxn>
                <a:cxn ang="0">
                  <a:pos x="3050" y="150"/>
                </a:cxn>
                <a:cxn ang="0">
                  <a:pos x="3140" y="210"/>
                </a:cxn>
                <a:cxn ang="0">
                  <a:pos x="2990" y="210"/>
                </a:cxn>
                <a:cxn ang="0">
                  <a:pos x="2834" y="377"/>
                </a:cxn>
                <a:cxn ang="0">
                  <a:pos x="2702" y="648"/>
                </a:cxn>
                <a:cxn ang="0">
                  <a:pos x="2582" y="828"/>
                </a:cxn>
                <a:cxn ang="0">
                  <a:pos x="2234" y="1009"/>
                </a:cxn>
                <a:cxn ang="0">
                  <a:pos x="1963" y="1075"/>
                </a:cxn>
                <a:cxn ang="0">
                  <a:pos x="2257" y="1111"/>
                </a:cxn>
                <a:cxn ang="0">
                  <a:pos x="2600" y="1207"/>
                </a:cxn>
                <a:cxn ang="0">
                  <a:pos x="2894" y="1441"/>
                </a:cxn>
                <a:cxn ang="0">
                  <a:pos x="3122" y="1555"/>
                </a:cxn>
                <a:cxn ang="0">
                  <a:pos x="3032" y="1585"/>
                </a:cxn>
                <a:cxn ang="0">
                  <a:pos x="3008" y="1591"/>
                </a:cxn>
                <a:cxn ang="0">
                  <a:pos x="2960" y="1597"/>
                </a:cxn>
                <a:cxn ang="0">
                  <a:pos x="2882" y="1609"/>
                </a:cxn>
                <a:cxn ang="0">
                  <a:pos x="2846" y="1609"/>
                </a:cxn>
                <a:cxn ang="0">
                  <a:pos x="2774" y="1615"/>
                </a:cxn>
                <a:cxn ang="0">
                  <a:pos x="2726" y="1621"/>
                </a:cxn>
                <a:cxn ang="0">
                  <a:pos x="2708" y="1621"/>
                </a:cxn>
                <a:cxn ang="0">
                  <a:pos x="2594" y="1657"/>
                </a:cxn>
                <a:cxn ang="0">
                  <a:pos x="2533" y="1663"/>
                </a:cxn>
                <a:cxn ang="0">
                  <a:pos x="2444" y="1675"/>
                </a:cxn>
                <a:cxn ang="0">
                  <a:pos x="2378" y="1687"/>
                </a:cxn>
                <a:cxn ang="0">
                  <a:pos x="2360" y="1705"/>
                </a:cxn>
                <a:cxn ang="0">
                  <a:pos x="2305" y="1687"/>
                </a:cxn>
                <a:cxn ang="0">
                  <a:pos x="2263" y="1663"/>
                </a:cxn>
                <a:cxn ang="0">
                  <a:pos x="2017" y="1585"/>
                </a:cxn>
                <a:cxn ang="0">
                  <a:pos x="1711" y="1453"/>
                </a:cxn>
                <a:cxn ang="0">
                  <a:pos x="1880" y="1844"/>
                </a:cxn>
                <a:cxn ang="0">
                  <a:pos x="1771" y="1922"/>
                </a:cxn>
                <a:cxn ang="0">
                  <a:pos x="1531" y="1753"/>
                </a:cxn>
                <a:cxn ang="0">
                  <a:pos x="1411" y="1477"/>
                </a:cxn>
                <a:cxn ang="0">
                  <a:pos x="1219" y="1291"/>
                </a:cxn>
                <a:cxn ang="0">
                  <a:pos x="127" y="2006"/>
                </a:cxn>
                <a:cxn ang="0">
                  <a:pos x="865" y="1429"/>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lnTo>
                    <a:pt x="865" y="1429"/>
                  </a:lnTo>
                  <a:close/>
                </a:path>
              </a:pathLst>
            </a:custGeom>
            <a:gradFill rotWithShape="0">
              <a:gsLst>
                <a:gs pos="0">
                  <a:schemeClr val="bg2"/>
                </a:gs>
                <a:gs pos="100000">
                  <a:schemeClr val="bg1"/>
                </a:gs>
              </a:gsLst>
              <a:lin ang="2700000" scaled="1"/>
            </a:gradFill>
            <a:ln w="9525">
              <a:noFill/>
              <a:round/>
              <a:headEnd/>
              <a:tailEnd/>
            </a:ln>
          </p:spPr>
          <p:txBody>
            <a:bodyPr/>
            <a:lstStyle/>
            <a:p>
              <a:pPr eaLnBrk="0" hangingPunct="0">
                <a:defRPr/>
              </a:pPr>
              <a:endParaRPr lang="en-US"/>
            </a:p>
          </p:txBody>
        </p:sp>
        <p:sp>
          <p:nvSpPr>
            <p:cNvPr id="20" name="Freeform 18"/>
            <p:cNvSpPr>
              <a:spLocks/>
            </p:cNvSpPr>
            <p:nvPr/>
          </p:nvSpPr>
          <p:spPr bwMode="hidden">
            <a:xfrm>
              <a:off x="1344" y="293"/>
              <a:ext cx="2144" cy="1787"/>
            </a:xfrm>
            <a:custGeom>
              <a:avLst/>
              <a:gdLst/>
              <a:ahLst/>
              <a:cxnLst>
                <a:cxn ang="0">
                  <a:pos x="318" y="1078"/>
                </a:cxn>
                <a:cxn ang="0">
                  <a:pos x="217" y="928"/>
                </a:cxn>
                <a:cxn ang="0">
                  <a:pos x="102" y="808"/>
                </a:cxn>
                <a:cxn ang="0">
                  <a:pos x="36" y="742"/>
                </a:cxn>
                <a:cxn ang="0">
                  <a:pos x="0" y="700"/>
                </a:cxn>
                <a:cxn ang="0">
                  <a:pos x="270" y="958"/>
                </a:cxn>
                <a:cxn ang="0">
                  <a:pos x="294" y="1006"/>
                </a:cxn>
                <a:cxn ang="0">
                  <a:pos x="367" y="670"/>
                </a:cxn>
                <a:cxn ang="0">
                  <a:pos x="379" y="411"/>
                </a:cxn>
                <a:cxn ang="0">
                  <a:pos x="347" y="118"/>
                </a:cxn>
                <a:cxn ang="0">
                  <a:pos x="393" y="0"/>
                </a:cxn>
                <a:cxn ang="0">
                  <a:pos x="397" y="357"/>
                </a:cxn>
                <a:cxn ang="0">
                  <a:pos x="421" y="609"/>
                </a:cxn>
                <a:cxn ang="0">
                  <a:pos x="385" y="826"/>
                </a:cxn>
                <a:cxn ang="0">
                  <a:pos x="385" y="1036"/>
                </a:cxn>
                <a:cxn ang="0">
                  <a:pos x="877" y="784"/>
                </a:cxn>
                <a:cxn ang="0">
                  <a:pos x="1309" y="555"/>
                </a:cxn>
                <a:cxn ang="0">
                  <a:pos x="1802" y="249"/>
                </a:cxn>
                <a:cxn ang="0">
                  <a:pos x="2096" y="69"/>
                </a:cxn>
                <a:cxn ang="0">
                  <a:pos x="1814" y="279"/>
                </a:cxn>
                <a:cxn ang="0">
                  <a:pos x="1453" y="501"/>
                </a:cxn>
                <a:cxn ang="0">
                  <a:pos x="1123" y="700"/>
                </a:cxn>
                <a:cxn ang="0">
                  <a:pos x="739" y="898"/>
                </a:cxn>
                <a:cxn ang="0">
                  <a:pos x="463" y="1084"/>
                </a:cxn>
                <a:cxn ang="0">
                  <a:pos x="817" y="1193"/>
                </a:cxn>
                <a:cxn ang="0">
                  <a:pos x="1285" y="1187"/>
                </a:cxn>
                <a:cxn ang="0">
                  <a:pos x="1916" y="1396"/>
                </a:cxn>
                <a:cxn ang="0">
                  <a:pos x="2144" y="1420"/>
                </a:cxn>
                <a:cxn ang="0">
                  <a:pos x="1814" y="1408"/>
                </a:cxn>
                <a:cxn ang="0">
                  <a:pos x="1435" y="1288"/>
                </a:cxn>
                <a:cxn ang="0">
                  <a:pos x="1219" y="1229"/>
                </a:cxn>
                <a:cxn ang="0">
                  <a:pos x="799" y="1223"/>
                </a:cxn>
                <a:cxn ang="0">
                  <a:pos x="505" y="1145"/>
                </a:cxn>
                <a:cxn ang="0">
                  <a:pos x="733" y="1378"/>
                </a:cxn>
                <a:cxn ang="0">
                  <a:pos x="877" y="1619"/>
                </a:cxn>
                <a:cxn ang="0">
                  <a:pos x="1009" y="1787"/>
                </a:cxn>
                <a:cxn ang="0">
                  <a:pos x="817" y="1607"/>
                </a:cxn>
                <a:cxn ang="0">
                  <a:pos x="673" y="1372"/>
                </a:cxn>
                <a:cxn ang="0">
                  <a:pos x="415" y="1109"/>
                </a:cxn>
                <a:cxn ang="0">
                  <a:pos x="318" y="1078"/>
                </a:cxn>
                <a:cxn ang="0">
                  <a:pos x="318" y="1078"/>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lnTo>
                    <a:pt x="318" y="1078"/>
                  </a:lnTo>
                  <a:close/>
                </a:path>
              </a:pathLst>
            </a:custGeom>
            <a:gradFill rotWithShape="0">
              <a:gsLst>
                <a:gs pos="0">
                  <a:schemeClr val="accent2"/>
                </a:gs>
                <a:gs pos="100000">
                  <a:schemeClr val="bg1"/>
                </a:gs>
              </a:gsLst>
              <a:lin ang="5400000" scaled="1"/>
            </a:gradFill>
            <a:ln w="9525">
              <a:noFill/>
              <a:round/>
              <a:headEnd/>
              <a:tailEnd/>
            </a:ln>
          </p:spPr>
          <p:txBody>
            <a:bodyPr/>
            <a:lstStyle/>
            <a:p>
              <a:pPr eaLnBrk="0" hangingPunct="0">
                <a:defRPr/>
              </a:pPr>
              <a:endParaRPr lang="en-US"/>
            </a:p>
          </p:txBody>
        </p:sp>
        <p:sp>
          <p:nvSpPr>
            <p:cNvPr id="21"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eaLnBrk="0" hangingPunct="0">
                <a:defRPr/>
              </a:pPr>
              <a:endParaRPr lang="en-US"/>
            </a:p>
          </p:txBody>
        </p:sp>
        <p:sp>
          <p:nvSpPr>
            <p:cNvPr id="22" name="Freeform 20"/>
            <p:cNvSpPr>
              <a:spLocks/>
            </p:cNvSpPr>
            <p:nvPr/>
          </p:nvSpPr>
          <p:spPr bwMode="hidden">
            <a:xfrm>
              <a:off x="3160" y="1860"/>
              <a:ext cx="2162" cy="1934"/>
            </a:xfrm>
            <a:custGeom>
              <a:avLst/>
              <a:gdLst/>
              <a:ahLst/>
              <a:cxnLst>
                <a:cxn ang="0">
                  <a:pos x="1842" y="851"/>
                </a:cxn>
                <a:cxn ang="0">
                  <a:pos x="1937" y="1019"/>
                </a:cxn>
                <a:cxn ang="0">
                  <a:pos x="2051" y="1168"/>
                </a:cxn>
                <a:cxn ang="0">
                  <a:pos x="2117" y="1246"/>
                </a:cxn>
                <a:cxn ang="0">
                  <a:pos x="2153" y="1294"/>
                </a:cxn>
                <a:cxn ang="0">
                  <a:pos x="1889" y="977"/>
                </a:cxn>
                <a:cxn ang="0">
                  <a:pos x="1860" y="929"/>
                </a:cxn>
                <a:cxn ang="0">
                  <a:pos x="1782" y="1240"/>
                </a:cxn>
                <a:cxn ang="0">
                  <a:pos x="1770" y="1486"/>
                </a:cxn>
                <a:cxn ang="0">
                  <a:pos x="1818" y="1906"/>
                </a:cxn>
                <a:cxn ang="0">
                  <a:pos x="1788" y="1930"/>
                </a:cxn>
                <a:cxn ang="0">
                  <a:pos x="1746" y="1534"/>
                </a:cxn>
                <a:cxn ang="0">
                  <a:pos x="1728" y="1288"/>
                </a:cxn>
                <a:cxn ang="0">
                  <a:pos x="1764" y="1085"/>
                </a:cxn>
                <a:cxn ang="0">
                  <a:pos x="1770" y="875"/>
                </a:cxn>
                <a:cxn ang="0">
                  <a:pos x="1268" y="1007"/>
                </a:cxn>
                <a:cxn ang="0">
                  <a:pos x="825" y="1132"/>
                </a:cxn>
                <a:cxn ang="0">
                  <a:pos x="323" y="1312"/>
                </a:cxn>
                <a:cxn ang="0">
                  <a:pos x="18" y="1420"/>
                </a:cxn>
                <a:cxn ang="0">
                  <a:pos x="311" y="1282"/>
                </a:cxn>
                <a:cxn ang="0">
                  <a:pos x="682" y="1144"/>
                </a:cxn>
                <a:cxn ang="0">
                  <a:pos x="1022" y="1037"/>
                </a:cxn>
                <a:cxn ang="0">
                  <a:pos x="1411" y="929"/>
                </a:cxn>
                <a:cxn ang="0">
                  <a:pos x="1692" y="815"/>
                </a:cxn>
                <a:cxn ang="0">
                  <a:pos x="1333" y="623"/>
                </a:cxn>
                <a:cxn ang="0">
                  <a:pos x="861" y="515"/>
                </a:cxn>
                <a:cxn ang="0">
                  <a:pos x="227" y="161"/>
                </a:cxn>
                <a:cxn ang="0">
                  <a:pos x="0" y="83"/>
                </a:cxn>
                <a:cxn ang="0">
                  <a:pos x="329" y="179"/>
                </a:cxn>
                <a:cxn ang="0">
                  <a:pos x="712" y="383"/>
                </a:cxn>
                <a:cxn ang="0">
                  <a:pos x="933" y="491"/>
                </a:cxn>
                <a:cxn ang="0">
                  <a:pos x="1351" y="593"/>
                </a:cxn>
                <a:cxn ang="0">
                  <a:pos x="1650" y="743"/>
                </a:cxn>
                <a:cxn ang="0">
                  <a:pos x="1423" y="461"/>
                </a:cxn>
                <a:cxn ang="0">
                  <a:pos x="1286" y="191"/>
                </a:cxn>
                <a:cxn ang="0">
                  <a:pos x="1154" y="0"/>
                </a:cxn>
                <a:cxn ang="0">
                  <a:pos x="1339" y="215"/>
                </a:cxn>
                <a:cxn ang="0">
                  <a:pos x="1489" y="485"/>
                </a:cxn>
                <a:cxn ang="0">
                  <a:pos x="1746" y="803"/>
                </a:cxn>
                <a:cxn ang="0">
                  <a:pos x="1842" y="851"/>
                </a:cxn>
                <a:cxn ang="0">
                  <a:pos x="1842" y="85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lnTo>
                    <a:pt x="1842" y="851"/>
                  </a:lnTo>
                  <a:close/>
                </a:path>
              </a:pathLst>
            </a:custGeom>
            <a:gradFill rotWithShape="0">
              <a:gsLst>
                <a:gs pos="0">
                  <a:schemeClr val="accent2"/>
                </a:gs>
                <a:gs pos="100000">
                  <a:schemeClr val="bg1"/>
                </a:gs>
              </a:gsLst>
              <a:lin ang="5400000" scaled="1"/>
            </a:gradFill>
            <a:ln w="9525">
              <a:noFill/>
              <a:round/>
              <a:headEnd/>
              <a:tailEnd/>
            </a:ln>
          </p:spPr>
          <p:txBody>
            <a:bodyPr/>
            <a:lstStyle/>
            <a:p>
              <a:pPr eaLnBrk="0" hangingPunct="0">
                <a:defRPr/>
              </a:pPr>
              <a:endParaRPr lang="en-US"/>
            </a:p>
          </p:txBody>
        </p:sp>
      </p:grpSp>
      <p:sp>
        <p:nvSpPr>
          <p:cNvPr id="80917" name="Rectangle 21"/>
          <p:cNvSpPr>
            <a:spLocks noGrp="1" noChangeArrowheads="1"/>
          </p:cNvSpPr>
          <p:nvPr>
            <p:ph type="ctrTitle" sz="quarter"/>
          </p:nvPr>
        </p:nvSpPr>
        <p:spPr>
          <a:xfrm>
            <a:off x="685800" y="1828800"/>
            <a:ext cx="7772400" cy="1736725"/>
          </a:xfrm>
        </p:spPr>
        <p:txBody>
          <a:bodyPr/>
          <a:lstStyle>
            <a:lvl1pPr>
              <a:defRPr sz="5400"/>
            </a:lvl1pPr>
          </a:lstStyle>
          <a:p>
            <a:r>
              <a:rPr lang="en-US"/>
              <a:t>Click to edit Master title style</a:t>
            </a:r>
          </a:p>
        </p:txBody>
      </p:sp>
      <p:sp>
        <p:nvSpPr>
          <p:cNvPr id="80918" name="Rectangle 2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23" name="Rectangle 23"/>
          <p:cNvSpPr>
            <a:spLocks noGrp="1" noChangeArrowheads="1"/>
          </p:cNvSpPr>
          <p:nvPr>
            <p:ph type="dt" sz="quarter" idx="10"/>
          </p:nvPr>
        </p:nvSpPr>
        <p:spPr/>
        <p:txBody>
          <a:bodyPr/>
          <a:lstStyle>
            <a:lvl1pPr>
              <a:defRPr/>
            </a:lvl1pPr>
          </a:lstStyle>
          <a:p>
            <a:pPr>
              <a:defRPr/>
            </a:pPr>
            <a:fld id="{B7448817-1BC7-43CB-91B7-BB4ECC77565A}" type="datetimeFigureOut">
              <a:rPr lang="en-US"/>
              <a:pPr>
                <a:defRPr/>
              </a:pPr>
              <a:t>12/4/10</a:t>
            </a:fld>
            <a:endParaRPr lang="en-US"/>
          </a:p>
        </p:txBody>
      </p:sp>
      <p:sp>
        <p:nvSpPr>
          <p:cNvPr id="24" name="Rectangle 24"/>
          <p:cNvSpPr>
            <a:spLocks noGrp="1" noChangeArrowheads="1"/>
          </p:cNvSpPr>
          <p:nvPr>
            <p:ph type="ftr" sz="quarter" idx="11"/>
          </p:nvPr>
        </p:nvSpPr>
        <p:spPr/>
        <p:txBody>
          <a:bodyPr/>
          <a:lstStyle>
            <a:lvl1pPr>
              <a:defRPr/>
            </a:lvl1pPr>
          </a:lstStyle>
          <a:p>
            <a:pPr>
              <a:defRPr/>
            </a:pPr>
            <a:endParaRPr lang="en-US"/>
          </a:p>
        </p:txBody>
      </p:sp>
      <p:sp>
        <p:nvSpPr>
          <p:cNvPr id="25" name="Rectangle 25"/>
          <p:cNvSpPr>
            <a:spLocks noGrp="1" noChangeArrowheads="1"/>
          </p:cNvSpPr>
          <p:nvPr>
            <p:ph type="sldNum" sz="quarter" idx="12"/>
          </p:nvPr>
        </p:nvSpPr>
        <p:spPr/>
        <p:txBody>
          <a:bodyPr/>
          <a:lstStyle>
            <a:lvl1pPr>
              <a:defRPr/>
            </a:lvl1pPr>
          </a:lstStyle>
          <a:p>
            <a:pPr>
              <a:defRPr/>
            </a:pPr>
            <a:fld id="{79FC109E-FCE1-4CD3-93A8-E67BF23016C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fld id="{8F8E801F-9340-449D-80D1-33631A85D03D}" type="datetimeFigureOut">
              <a:rPr lang="en-US"/>
              <a:pPr>
                <a:defRPr/>
              </a:pPr>
              <a:t>12/4/10</a:t>
            </a:fld>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D9B2D54F-9F19-4645-9035-E199FE9E526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fld id="{916B90D9-5822-40AB-B447-7C1C0CD2B683}" type="datetimeFigureOut">
              <a:rPr lang="en-US"/>
              <a:pPr>
                <a:defRPr/>
              </a:pPr>
              <a:t>12/4/10</a:t>
            </a:fld>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828FF62D-4201-4DBD-9236-7CBC8E4A2F3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3"/>
          <p:cNvSpPr>
            <a:spLocks noGrp="1" noChangeArrowheads="1"/>
          </p:cNvSpPr>
          <p:nvPr>
            <p:ph type="dt" sz="half" idx="10"/>
          </p:nvPr>
        </p:nvSpPr>
        <p:spPr>
          <a:ln/>
        </p:spPr>
        <p:txBody>
          <a:bodyPr/>
          <a:lstStyle>
            <a:lvl1pPr>
              <a:defRPr/>
            </a:lvl1pPr>
          </a:lstStyle>
          <a:p>
            <a:pPr>
              <a:defRPr/>
            </a:pPr>
            <a:fld id="{1898713B-EC36-42E9-A13C-012EA104DDBE}" type="datetimeFigureOut">
              <a:rPr lang="en-US"/>
              <a:pPr>
                <a:defRPr/>
              </a:pPr>
              <a:t>12/4/10</a:t>
            </a:fld>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41CC4816-2A53-40EE-BC88-133EDC86A98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fld id="{0D4D428E-83BE-4E45-9BEC-261DFCF83457}" type="datetimeFigureOut">
              <a:rPr lang="en-US"/>
              <a:pPr>
                <a:defRPr/>
              </a:pPr>
              <a:t>12/4/10</a:t>
            </a:fld>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7C036FF5-F04D-4F01-8444-D30F99D8730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fld id="{A0C02B99-42C3-4526-BD04-2A259B2064C8}" type="datetimeFigureOut">
              <a:rPr lang="en-US"/>
              <a:pPr>
                <a:defRPr/>
              </a:pPr>
              <a:t>12/4/10</a:t>
            </a:fld>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272F0CAD-0E9E-4ABA-81F6-4A388F0B43D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fld id="{381AC8BF-7154-489E-9CEA-9588E066AE6D}" type="datetimeFigureOut">
              <a:rPr lang="en-US"/>
              <a:pPr>
                <a:defRPr/>
              </a:pPr>
              <a:t>12/4/10</a:t>
            </a:fld>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5A6BFF51-D4DD-4CC7-8D4F-848E3A0CA8C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fld id="{03FC5591-E1C7-47B4-A4F6-2027BB445EFA}" type="datetimeFigureOut">
              <a:rPr lang="en-US"/>
              <a:pPr>
                <a:defRPr/>
              </a:pPr>
              <a:t>12/4/10</a:t>
            </a:fld>
            <a:endParaRPr 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en-US"/>
          </a:p>
        </p:txBody>
      </p:sp>
      <p:sp>
        <p:nvSpPr>
          <p:cNvPr id="9" name="Rectangle 25"/>
          <p:cNvSpPr>
            <a:spLocks noGrp="1" noChangeArrowheads="1"/>
          </p:cNvSpPr>
          <p:nvPr>
            <p:ph type="sldNum" sz="quarter" idx="12"/>
          </p:nvPr>
        </p:nvSpPr>
        <p:spPr>
          <a:ln/>
        </p:spPr>
        <p:txBody>
          <a:bodyPr/>
          <a:lstStyle>
            <a:lvl1pPr>
              <a:defRPr/>
            </a:lvl1pPr>
          </a:lstStyle>
          <a:p>
            <a:pPr>
              <a:defRPr/>
            </a:pPr>
            <a:fld id="{BE0F877C-D1FB-461D-A8E5-7564145FD8E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fld id="{647E8BF7-D87C-456B-898F-481D6B4DB8EF}" type="datetimeFigureOut">
              <a:rPr lang="en-US"/>
              <a:pPr>
                <a:defRPr/>
              </a:pPr>
              <a:t>12/4/10</a:t>
            </a:fld>
            <a:endParaRPr 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en-US"/>
          </a:p>
        </p:txBody>
      </p:sp>
      <p:sp>
        <p:nvSpPr>
          <p:cNvPr id="5" name="Rectangle 25"/>
          <p:cNvSpPr>
            <a:spLocks noGrp="1" noChangeArrowheads="1"/>
          </p:cNvSpPr>
          <p:nvPr>
            <p:ph type="sldNum" sz="quarter" idx="12"/>
          </p:nvPr>
        </p:nvSpPr>
        <p:spPr>
          <a:ln/>
        </p:spPr>
        <p:txBody>
          <a:bodyPr/>
          <a:lstStyle>
            <a:lvl1pPr>
              <a:defRPr/>
            </a:lvl1pPr>
          </a:lstStyle>
          <a:p>
            <a:pPr>
              <a:defRPr/>
            </a:pPr>
            <a:fld id="{8835C40F-34B8-4956-A894-3C4B0E623FA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fld id="{03D57892-C447-4CF5-85C0-383CC9F5913F}" type="datetimeFigureOut">
              <a:rPr lang="en-US"/>
              <a:pPr>
                <a:defRPr/>
              </a:pPr>
              <a:t>12/4/10</a:t>
            </a:fld>
            <a:endParaRPr lang="en-US"/>
          </a:p>
        </p:txBody>
      </p:sp>
      <p:sp>
        <p:nvSpPr>
          <p:cNvPr id="3" name="Rectangle 24"/>
          <p:cNvSpPr>
            <a:spLocks noGrp="1" noChangeArrowheads="1"/>
          </p:cNvSpPr>
          <p:nvPr>
            <p:ph type="ftr" sz="quarter" idx="11"/>
          </p:nvPr>
        </p:nvSpPr>
        <p:spPr>
          <a:ln/>
        </p:spPr>
        <p:txBody>
          <a:bodyPr/>
          <a:lstStyle>
            <a:lvl1pPr>
              <a:defRPr/>
            </a:lvl1pPr>
          </a:lstStyle>
          <a:p>
            <a:pPr>
              <a:defRPr/>
            </a:pPr>
            <a:endParaRPr lang="en-US"/>
          </a:p>
        </p:txBody>
      </p:sp>
      <p:sp>
        <p:nvSpPr>
          <p:cNvPr id="4" name="Rectangle 25"/>
          <p:cNvSpPr>
            <a:spLocks noGrp="1" noChangeArrowheads="1"/>
          </p:cNvSpPr>
          <p:nvPr>
            <p:ph type="sldNum" sz="quarter" idx="12"/>
          </p:nvPr>
        </p:nvSpPr>
        <p:spPr>
          <a:ln/>
        </p:spPr>
        <p:txBody>
          <a:bodyPr/>
          <a:lstStyle>
            <a:lvl1pPr>
              <a:defRPr/>
            </a:lvl1pPr>
          </a:lstStyle>
          <a:p>
            <a:pPr>
              <a:defRPr/>
            </a:pPr>
            <a:fld id="{793D1FF3-5DF6-493F-A644-A640941794D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fld id="{EA3EEC11-1287-4C63-8096-FE029CFEC101}" type="datetimeFigureOut">
              <a:rPr lang="en-US"/>
              <a:pPr>
                <a:defRPr/>
              </a:pPr>
              <a:t>12/4/10</a:t>
            </a:fld>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AF74F2FB-1651-4C5B-8BDC-3B7D1E62DB6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fld id="{BDD693EF-CF00-4BBA-94AB-A91474735E62}" type="datetimeFigureOut">
              <a:rPr lang="en-US"/>
              <a:pPr>
                <a:defRPr/>
              </a:pPr>
              <a:t>12/4/10</a:t>
            </a:fld>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D262D90A-AAA9-46A3-80BE-8EFE95144FD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934200"/>
            <a:chOff x="0" y="0"/>
            <a:chExt cx="5760" cy="4368"/>
          </a:xfrm>
        </p:grpSpPr>
        <p:sp>
          <p:nvSpPr>
            <p:cNvPr id="79875"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eaLnBrk="0" hangingPunct="0">
                <a:defRPr/>
              </a:pPr>
              <a:endParaRPr lang="en-US"/>
            </a:p>
          </p:txBody>
        </p:sp>
        <p:sp>
          <p:nvSpPr>
            <p:cNvPr id="79876" name="Freeform 4"/>
            <p:cNvSpPr>
              <a:spLocks/>
            </p:cNvSpPr>
            <p:nvPr/>
          </p:nvSpPr>
          <p:spPr bwMode="hidden">
            <a:xfrm>
              <a:off x="0" y="2496"/>
              <a:ext cx="2112" cy="1604"/>
            </a:xfrm>
            <a:custGeom>
              <a:avLst/>
              <a:gdLst/>
              <a:ahLst/>
              <a:cxnLst>
                <a:cxn ang="0">
                  <a:pos x="580" y="1043"/>
                </a:cxn>
                <a:cxn ang="0">
                  <a:pos x="544" y="683"/>
                </a:cxn>
                <a:cxn ang="0">
                  <a:pos x="670" y="395"/>
                </a:cxn>
                <a:cxn ang="0">
                  <a:pos x="927" y="587"/>
                </a:cxn>
                <a:cxn ang="0">
                  <a:pos x="1214" y="869"/>
                </a:cxn>
                <a:cxn ang="0">
                  <a:pos x="1483" y="1109"/>
                </a:cxn>
                <a:cxn ang="0">
                  <a:pos x="1800" y="1360"/>
                </a:cxn>
                <a:cxn ang="0">
                  <a:pos x="1883" y="1414"/>
                </a:cxn>
                <a:cxn ang="0">
                  <a:pos x="1836" y="1354"/>
                </a:cxn>
                <a:cxn ang="0">
                  <a:pos x="1411" y="1001"/>
                </a:cxn>
                <a:cxn ang="0">
                  <a:pos x="1088" y="683"/>
                </a:cxn>
                <a:cxn ang="0">
                  <a:pos x="723" y="329"/>
                </a:cxn>
                <a:cxn ang="0">
                  <a:pos x="999" y="311"/>
                </a:cxn>
                <a:cxn ang="0">
                  <a:pos x="1286" y="317"/>
                </a:cxn>
                <a:cxn ang="0">
                  <a:pos x="1614" y="269"/>
                </a:cxn>
                <a:cxn ang="0">
                  <a:pos x="2123" y="197"/>
                </a:cxn>
                <a:cxn ang="0">
                  <a:pos x="2075" y="173"/>
                </a:cxn>
                <a:cxn ang="0">
                  <a:pos x="1543" y="257"/>
                </a:cxn>
                <a:cxn ang="0">
                  <a:pos x="1208" y="275"/>
                </a:cxn>
                <a:cxn ang="0">
                  <a:pos x="759" y="257"/>
                </a:cxn>
                <a:cxn ang="0">
                  <a:pos x="819" y="227"/>
                </a:cxn>
                <a:cxn ang="0">
                  <a:pos x="1142" y="0"/>
                </a:cxn>
                <a:cxn ang="0">
                  <a:pos x="1088" y="30"/>
                </a:cxn>
                <a:cxn ang="0">
                  <a:pos x="1010" y="84"/>
                </a:cxn>
                <a:cxn ang="0">
                  <a:pos x="855" y="191"/>
                </a:cxn>
                <a:cxn ang="0">
                  <a:pos x="670" y="281"/>
                </a:cxn>
                <a:cxn ang="0">
                  <a:pos x="634" y="359"/>
                </a:cxn>
                <a:cxn ang="0">
                  <a:pos x="305" y="587"/>
                </a:cxn>
                <a:cxn ang="0">
                  <a:pos x="0" y="725"/>
                </a:cxn>
                <a:cxn ang="0">
                  <a:pos x="0" y="731"/>
                </a:cxn>
                <a:cxn ang="0">
                  <a:pos x="0" y="767"/>
                </a:cxn>
                <a:cxn ang="0">
                  <a:pos x="299" y="635"/>
                </a:cxn>
                <a:cxn ang="0">
                  <a:pos x="592" y="431"/>
                </a:cxn>
                <a:cxn ang="0">
                  <a:pos x="508" y="671"/>
                </a:cxn>
                <a:cxn ang="0">
                  <a:pos x="526" y="995"/>
                </a:cxn>
                <a:cxn ang="0">
                  <a:pos x="460" y="1168"/>
                </a:cxn>
                <a:cxn ang="0">
                  <a:pos x="329" y="1480"/>
                </a:cxn>
                <a:cxn ang="0">
                  <a:pos x="323" y="1696"/>
                </a:cxn>
                <a:cxn ang="0">
                  <a:pos x="329" y="1696"/>
                </a:cxn>
                <a:cxn ang="0">
                  <a:pos x="347" y="1552"/>
                </a:cxn>
                <a:cxn ang="0">
                  <a:pos x="580" y="1043"/>
                </a:cxn>
                <a:cxn ang="0">
                  <a:pos x="580" y="104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lnTo>
                    <a:pt x="580" y="1043"/>
                  </a:lnTo>
                  <a:close/>
                </a:path>
              </a:pathLst>
            </a:custGeom>
            <a:gradFill rotWithShape="0">
              <a:gsLst>
                <a:gs pos="0">
                  <a:schemeClr val="accent2"/>
                </a:gs>
                <a:gs pos="100000">
                  <a:schemeClr val="bg1"/>
                </a:gs>
              </a:gsLst>
              <a:lin ang="5400000" scaled="1"/>
            </a:gradFill>
            <a:ln w="9525">
              <a:noFill/>
              <a:round/>
              <a:headEnd/>
              <a:tailEnd/>
            </a:ln>
          </p:spPr>
          <p:txBody>
            <a:bodyPr/>
            <a:lstStyle/>
            <a:p>
              <a:pPr eaLnBrk="0" hangingPunct="0">
                <a:defRPr/>
              </a:pPr>
              <a:endParaRPr lang="en-US"/>
            </a:p>
          </p:txBody>
        </p:sp>
        <p:sp>
          <p:nvSpPr>
            <p:cNvPr id="79877" name="Freeform 5"/>
            <p:cNvSpPr>
              <a:spLocks/>
            </p:cNvSpPr>
            <p:nvPr/>
          </p:nvSpPr>
          <p:spPr bwMode="hidden">
            <a:xfrm>
              <a:off x="2092" y="3233"/>
              <a:ext cx="3668" cy="943"/>
            </a:xfrm>
            <a:custGeom>
              <a:avLst/>
              <a:gdLst/>
              <a:ahLst/>
              <a:cxnLst>
                <a:cxn ang="0">
                  <a:pos x="3338" y="288"/>
                </a:cxn>
                <a:cxn ang="0">
                  <a:pos x="3194" y="258"/>
                </a:cxn>
                <a:cxn ang="0">
                  <a:pos x="2816" y="234"/>
                </a:cxn>
                <a:cxn ang="0">
                  <a:pos x="2330" y="306"/>
                </a:cxn>
                <a:cxn ang="0">
                  <a:pos x="2372" y="258"/>
                </a:cxn>
                <a:cxn ang="0">
                  <a:pos x="2624" y="132"/>
                </a:cxn>
                <a:cxn ang="0">
                  <a:pos x="2707" y="24"/>
                </a:cxn>
                <a:cxn ang="0">
                  <a:pos x="2642" y="12"/>
                </a:cxn>
                <a:cxn ang="0">
                  <a:pos x="2515" y="54"/>
                </a:cxn>
                <a:cxn ang="0">
                  <a:pos x="2324" y="66"/>
                </a:cxn>
                <a:cxn ang="0">
                  <a:pos x="2101" y="90"/>
                </a:cxn>
                <a:cxn ang="0">
                  <a:pos x="1855" y="228"/>
                </a:cxn>
                <a:cxn ang="0">
                  <a:pos x="1591" y="337"/>
                </a:cxn>
                <a:cxn ang="0">
                  <a:pos x="1459" y="379"/>
                </a:cxn>
                <a:cxn ang="0">
                  <a:pos x="1417" y="361"/>
                </a:cxn>
                <a:cxn ang="0">
                  <a:pos x="1363" y="331"/>
                </a:cxn>
                <a:cxn ang="0">
                  <a:pos x="1344" y="312"/>
                </a:cxn>
                <a:cxn ang="0">
                  <a:pos x="1290" y="288"/>
                </a:cxn>
                <a:cxn ang="0">
                  <a:pos x="1230" y="252"/>
                </a:cxn>
                <a:cxn ang="0">
                  <a:pos x="1119" y="227"/>
                </a:cxn>
                <a:cxn ang="0">
                  <a:pos x="1320" y="438"/>
                </a:cxn>
                <a:cxn ang="0">
                  <a:pos x="960" y="558"/>
                </a:cxn>
                <a:cxn ang="0">
                  <a:pos x="474" y="630"/>
                </a:cxn>
                <a:cxn ang="0">
                  <a:pos x="132" y="781"/>
                </a:cxn>
                <a:cxn ang="0">
                  <a:pos x="234" y="847"/>
                </a:cxn>
                <a:cxn ang="0">
                  <a:pos x="925" y="739"/>
                </a:cxn>
                <a:cxn ang="0">
                  <a:pos x="637" y="925"/>
                </a:cxn>
                <a:cxn ang="0">
                  <a:pos x="1405" y="943"/>
                </a:cxn>
                <a:cxn ang="0">
                  <a:pos x="1447" y="943"/>
                </a:cxn>
                <a:cxn ang="0">
                  <a:pos x="2888" y="859"/>
                </a:cxn>
                <a:cxn ang="0">
                  <a:pos x="2582" y="708"/>
                </a:cxn>
                <a:cxn ang="0">
                  <a:pos x="2299" y="606"/>
                </a:cxn>
                <a:cxn ang="0">
                  <a:pos x="2606" y="588"/>
                </a:cxn>
                <a:cxn ang="0">
                  <a:pos x="3001" y="582"/>
                </a:cxn>
                <a:cxn ang="0">
                  <a:pos x="3452" y="438"/>
                </a:cxn>
                <a:cxn ang="0">
                  <a:pos x="3668" y="312"/>
                </a:cxn>
                <a:cxn ang="0">
                  <a:pos x="3482" y="300"/>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lnTo>
                    <a:pt x="3482" y="300"/>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a:p>
          </p:txBody>
        </p:sp>
        <p:sp>
          <p:nvSpPr>
            <p:cNvPr id="79878" name="Freeform 6"/>
            <p:cNvSpPr>
              <a:spLocks/>
            </p:cNvSpPr>
            <p:nvPr/>
          </p:nvSpPr>
          <p:spPr bwMode="hidden">
            <a:xfrm>
              <a:off x="0" y="524"/>
              <a:ext cx="973" cy="1195"/>
            </a:xfrm>
            <a:custGeom>
              <a:avLst/>
              <a:gdLst/>
              <a:ahLst/>
              <a:cxnLst>
                <a:cxn ang="0">
                  <a:pos x="323" y="1186"/>
                </a:cxn>
                <a:cxn ang="0">
                  <a:pos x="490" y="1192"/>
                </a:cxn>
                <a:cxn ang="0">
                  <a:pos x="580" y="1150"/>
                </a:cxn>
                <a:cxn ang="0">
                  <a:pos x="813" y="1085"/>
                </a:cxn>
                <a:cxn ang="0">
                  <a:pos x="933" y="1055"/>
                </a:cxn>
                <a:cxn ang="0">
                  <a:pos x="759" y="989"/>
                </a:cxn>
                <a:cxn ang="0">
                  <a:pos x="556" y="953"/>
                </a:cxn>
                <a:cxn ang="0">
                  <a:pos x="197" y="971"/>
                </a:cxn>
                <a:cxn ang="0">
                  <a:pos x="299" y="893"/>
                </a:cxn>
                <a:cxn ang="0">
                  <a:pos x="496" y="803"/>
                </a:cxn>
                <a:cxn ang="0">
                  <a:pos x="694" y="671"/>
                </a:cxn>
                <a:cxn ang="0">
                  <a:pos x="700" y="671"/>
                </a:cxn>
                <a:cxn ang="0">
                  <a:pos x="712" y="665"/>
                </a:cxn>
                <a:cxn ang="0">
                  <a:pos x="753" y="647"/>
                </a:cxn>
                <a:cxn ang="0">
                  <a:pos x="777" y="641"/>
                </a:cxn>
                <a:cxn ang="0">
                  <a:pos x="789" y="629"/>
                </a:cxn>
                <a:cxn ang="0">
                  <a:pos x="795" y="617"/>
                </a:cxn>
                <a:cxn ang="0">
                  <a:pos x="789" y="611"/>
                </a:cxn>
                <a:cxn ang="0">
                  <a:pos x="783" y="599"/>
                </a:cxn>
                <a:cxn ang="0">
                  <a:pos x="783" y="575"/>
                </a:cxn>
                <a:cxn ang="0">
                  <a:pos x="795" y="545"/>
                </a:cxn>
                <a:cxn ang="0">
                  <a:pos x="807" y="515"/>
                </a:cxn>
                <a:cxn ang="0">
                  <a:pos x="825" y="485"/>
                </a:cxn>
                <a:cxn ang="0">
                  <a:pos x="837" y="455"/>
                </a:cxn>
                <a:cxn ang="0">
                  <a:pos x="843" y="437"/>
                </a:cxn>
                <a:cxn ang="0">
                  <a:pos x="849" y="431"/>
                </a:cxn>
                <a:cxn ang="0">
                  <a:pos x="849" y="347"/>
                </a:cxn>
                <a:cxn ang="0">
                  <a:pos x="849" y="341"/>
                </a:cxn>
                <a:cxn ang="0">
                  <a:pos x="855" y="335"/>
                </a:cxn>
                <a:cxn ang="0">
                  <a:pos x="873" y="305"/>
                </a:cxn>
                <a:cxn ang="0">
                  <a:pos x="885" y="269"/>
                </a:cxn>
                <a:cxn ang="0">
                  <a:pos x="897" y="239"/>
                </a:cxn>
                <a:cxn ang="0">
                  <a:pos x="903" y="227"/>
                </a:cxn>
                <a:cxn ang="0">
                  <a:pos x="909" y="215"/>
                </a:cxn>
                <a:cxn ang="0">
                  <a:pos x="927" y="173"/>
                </a:cxn>
                <a:cxn ang="0">
                  <a:pos x="945" y="137"/>
                </a:cxn>
                <a:cxn ang="0">
                  <a:pos x="951" y="125"/>
                </a:cxn>
                <a:cxn ang="0">
                  <a:pos x="951" y="119"/>
                </a:cxn>
                <a:cxn ang="0">
                  <a:pos x="969" y="0"/>
                </a:cxn>
                <a:cxn ang="0">
                  <a:pos x="945" y="47"/>
                </a:cxn>
                <a:cxn ang="0">
                  <a:pos x="783" y="113"/>
                </a:cxn>
                <a:cxn ang="0">
                  <a:pos x="706" y="161"/>
                </a:cxn>
                <a:cxn ang="0">
                  <a:pos x="460" y="233"/>
                </a:cxn>
                <a:cxn ang="0">
                  <a:pos x="281" y="287"/>
                </a:cxn>
                <a:cxn ang="0">
                  <a:pos x="173" y="293"/>
                </a:cxn>
                <a:cxn ang="0">
                  <a:pos x="12" y="485"/>
                </a:cxn>
                <a:cxn ang="0">
                  <a:pos x="0" y="509"/>
                </a:cxn>
                <a:cxn ang="0">
                  <a:pos x="0" y="1186"/>
                </a:cxn>
                <a:cxn ang="0">
                  <a:pos x="96" y="1180"/>
                </a:cxn>
                <a:cxn ang="0">
                  <a:pos x="323" y="1186"/>
                </a:cxn>
                <a:cxn ang="0">
                  <a:pos x="323" y="1186"/>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lnTo>
                    <a:pt x="323" y="1186"/>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a:p>
          </p:txBody>
        </p:sp>
        <p:sp>
          <p:nvSpPr>
            <p:cNvPr id="79879" name="Freeform 7"/>
            <p:cNvSpPr>
              <a:spLocks/>
            </p:cNvSpPr>
            <p:nvPr/>
          </p:nvSpPr>
          <p:spPr bwMode="hidden">
            <a:xfrm>
              <a:off x="3188" y="1"/>
              <a:ext cx="2570" cy="2266"/>
            </a:xfrm>
            <a:custGeom>
              <a:avLst/>
              <a:gdLst/>
              <a:ahLst/>
              <a:cxnLst>
                <a:cxn ang="0">
                  <a:pos x="859" y="612"/>
                </a:cxn>
                <a:cxn ang="0">
                  <a:pos x="1087" y="853"/>
                </a:cxn>
                <a:cxn ang="0">
                  <a:pos x="961" y="913"/>
                </a:cxn>
                <a:cxn ang="0">
                  <a:pos x="786" y="883"/>
                </a:cxn>
                <a:cxn ang="0">
                  <a:pos x="450" y="931"/>
                </a:cxn>
                <a:cxn ang="0">
                  <a:pos x="150" y="1075"/>
                </a:cxn>
                <a:cxn ang="0">
                  <a:pos x="78" y="1165"/>
                </a:cxn>
                <a:cxn ang="0">
                  <a:pos x="361" y="1256"/>
                </a:cxn>
                <a:cxn ang="0">
                  <a:pos x="444" y="1316"/>
                </a:cxn>
                <a:cxn ang="0">
                  <a:pos x="697" y="1400"/>
                </a:cxn>
                <a:cxn ang="0">
                  <a:pos x="1026" y="1346"/>
                </a:cxn>
                <a:cxn ang="0">
                  <a:pos x="991" y="1412"/>
                </a:cxn>
                <a:cxn ang="0">
                  <a:pos x="804" y="1574"/>
                </a:cxn>
                <a:cxn ang="0">
                  <a:pos x="726" y="1718"/>
                </a:cxn>
                <a:cxn ang="0">
                  <a:pos x="768" y="1742"/>
                </a:cxn>
                <a:cxn ang="0">
                  <a:pos x="865" y="1693"/>
                </a:cxn>
                <a:cxn ang="0">
                  <a:pos x="991" y="1699"/>
                </a:cxn>
                <a:cxn ang="0">
                  <a:pos x="1135" y="1627"/>
                </a:cxn>
                <a:cxn ang="0">
                  <a:pos x="1183" y="1669"/>
                </a:cxn>
                <a:cxn ang="0">
                  <a:pos x="1399" y="1436"/>
                </a:cxn>
                <a:cxn ang="0">
                  <a:pos x="1615" y="1334"/>
                </a:cxn>
                <a:cxn ang="0">
                  <a:pos x="1645" y="1370"/>
                </a:cxn>
                <a:cxn ang="0">
                  <a:pos x="1681" y="1430"/>
                </a:cxn>
                <a:cxn ang="0">
                  <a:pos x="1699" y="1466"/>
                </a:cxn>
                <a:cxn ang="0">
                  <a:pos x="1747" y="1550"/>
                </a:cxn>
                <a:cxn ang="0">
                  <a:pos x="1772" y="1586"/>
                </a:cxn>
                <a:cxn ang="0">
                  <a:pos x="2124" y="2248"/>
                </a:cxn>
                <a:cxn ang="0">
                  <a:pos x="1693" y="1322"/>
                </a:cxn>
                <a:cxn ang="0">
                  <a:pos x="1861" y="1165"/>
                </a:cxn>
                <a:cxn ang="0">
                  <a:pos x="2173" y="1099"/>
                </a:cxn>
                <a:cxn ang="0">
                  <a:pos x="2390" y="1009"/>
                </a:cxn>
                <a:cxn ang="0">
                  <a:pos x="2570" y="805"/>
                </a:cxn>
                <a:cxn ang="0">
                  <a:pos x="2342" y="781"/>
                </a:cxn>
                <a:cxn ang="0">
                  <a:pos x="2114" y="763"/>
                </a:cxn>
                <a:cxn ang="0">
                  <a:pos x="2408" y="433"/>
                </a:cxn>
                <a:cxn ang="0">
                  <a:pos x="2426" y="421"/>
                </a:cxn>
                <a:cxn ang="0">
                  <a:pos x="2474" y="379"/>
                </a:cxn>
                <a:cxn ang="0">
                  <a:pos x="2492" y="355"/>
                </a:cxn>
                <a:cxn ang="0">
                  <a:pos x="2474" y="337"/>
                </a:cxn>
                <a:cxn ang="0">
                  <a:pos x="2474" y="271"/>
                </a:cxn>
                <a:cxn ang="0">
                  <a:pos x="2492" y="192"/>
                </a:cxn>
                <a:cxn ang="0">
                  <a:pos x="2504" y="132"/>
                </a:cxn>
                <a:cxn ang="0">
                  <a:pos x="2492" y="36"/>
                </a:cxn>
                <a:cxn ang="0">
                  <a:pos x="2492" y="24"/>
                </a:cxn>
                <a:cxn ang="0">
                  <a:pos x="2102" y="0"/>
                </a:cxn>
                <a:cxn ang="0">
                  <a:pos x="1909" y="90"/>
                </a:cxn>
                <a:cxn ang="0">
                  <a:pos x="1747" y="535"/>
                </a:cxn>
                <a:cxn ang="0">
                  <a:pos x="1711" y="469"/>
                </a:cxn>
                <a:cxn ang="0">
                  <a:pos x="1633" y="144"/>
                </a:cxn>
                <a:cxn ang="0">
                  <a:pos x="1579" y="0"/>
                </a:cxn>
                <a:cxn ang="0">
                  <a:pos x="738" y="186"/>
                </a:cxn>
                <a:cxn ang="0">
                  <a:pos x="756" y="46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lnTo>
                    <a:pt x="756" y="463"/>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a:p>
          </p:txBody>
        </p:sp>
        <p:sp>
          <p:nvSpPr>
            <p:cNvPr id="79880" name="Freeform 8"/>
            <p:cNvSpPr>
              <a:spLocks/>
            </p:cNvSpPr>
            <p:nvPr/>
          </p:nvSpPr>
          <p:spPr bwMode="hidden">
            <a:xfrm>
              <a:off x="3525" y="1"/>
              <a:ext cx="2185" cy="1508"/>
            </a:xfrm>
            <a:custGeom>
              <a:avLst/>
              <a:gdLst/>
              <a:ahLst/>
              <a:cxnLst>
                <a:cxn ang="0">
                  <a:pos x="1034" y="767"/>
                </a:cxn>
                <a:cxn ang="0">
                  <a:pos x="1190" y="1235"/>
                </a:cxn>
                <a:cxn ang="0">
                  <a:pos x="956" y="1193"/>
                </a:cxn>
                <a:cxn ang="0">
                  <a:pos x="723" y="1127"/>
                </a:cxn>
                <a:cxn ang="0">
                  <a:pos x="442" y="1109"/>
                </a:cxn>
                <a:cxn ang="0">
                  <a:pos x="0" y="1079"/>
                </a:cxn>
                <a:cxn ang="0">
                  <a:pos x="30" y="1115"/>
                </a:cxn>
                <a:cxn ang="0">
                  <a:pos x="496" y="1133"/>
                </a:cxn>
                <a:cxn ang="0">
                  <a:pos x="777" y="1187"/>
                </a:cxn>
                <a:cxn ang="0">
                  <a:pos x="1130" y="1301"/>
                </a:cxn>
                <a:cxn ang="0">
                  <a:pos x="1070" y="1319"/>
                </a:cxn>
                <a:cxn ang="0">
                  <a:pos x="711" y="1505"/>
                </a:cxn>
                <a:cxn ang="0">
                  <a:pos x="765" y="1481"/>
                </a:cxn>
                <a:cxn ang="0">
                  <a:pos x="861" y="1439"/>
                </a:cxn>
                <a:cxn ang="0">
                  <a:pos x="1022" y="1355"/>
                </a:cxn>
                <a:cxn ang="0">
                  <a:pos x="1214" y="1295"/>
                </a:cxn>
                <a:cxn ang="0">
                  <a:pos x="1267" y="1223"/>
                </a:cxn>
                <a:cxn ang="0">
                  <a:pos x="1632" y="1043"/>
                </a:cxn>
                <a:cxn ang="0">
                  <a:pos x="1931" y="953"/>
                </a:cxn>
                <a:cxn ang="0">
                  <a:pos x="2176" y="821"/>
                </a:cxn>
                <a:cxn ang="0">
                  <a:pos x="1961" y="911"/>
                </a:cxn>
                <a:cxn ang="0">
                  <a:pos x="1656" y="989"/>
                </a:cxn>
                <a:cxn ang="0">
                  <a:pos x="1339" y="1151"/>
                </a:cxn>
                <a:cxn ang="0">
                  <a:pos x="1501" y="905"/>
                </a:cxn>
                <a:cxn ang="0">
                  <a:pos x="1620" y="545"/>
                </a:cxn>
                <a:cxn ang="0">
                  <a:pos x="1740" y="372"/>
                </a:cxn>
                <a:cxn ang="0">
                  <a:pos x="1979" y="60"/>
                </a:cxn>
                <a:cxn ang="0">
                  <a:pos x="2003" y="0"/>
                </a:cxn>
                <a:cxn ang="0">
                  <a:pos x="1973" y="0"/>
                </a:cxn>
                <a:cxn ang="0">
                  <a:pos x="1596" y="480"/>
                </a:cxn>
                <a:cxn ang="0">
                  <a:pos x="1477" y="887"/>
                </a:cxn>
                <a:cxn ang="0">
                  <a:pos x="1255" y="1175"/>
                </a:cxn>
                <a:cxn ang="0">
                  <a:pos x="1130" y="905"/>
                </a:cxn>
                <a:cxn ang="0">
                  <a:pos x="1010" y="540"/>
                </a:cxn>
                <a:cxn ang="0">
                  <a:pos x="885" y="222"/>
                </a:cxn>
                <a:cxn ang="0">
                  <a:pos x="789" y="0"/>
                </a:cxn>
                <a:cxn ang="0">
                  <a:pos x="753" y="0"/>
                </a:cxn>
                <a:cxn ang="0">
                  <a:pos x="903" y="354"/>
                </a:cxn>
                <a:cxn ang="0">
                  <a:pos x="1034" y="767"/>
                </a:cxn>
                <a:cxn ang="0">
                  <a:pos x="1034" y="767"/>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lnTo>
                    <a:pt x="1034" y="767"/>
                  </a:lnTo>
                  <a:close/>
                </a:path>
              </a:pathLst>
            </a:custGeom>
            <a:gradFill rotWithShape="0">
              <a:gsLst>
                <a:gs pos="0">
                  <a:schemeClr val="accent2"/>
                </a:gs>
                <a:gs pos="100000">
                  <a:schemeClr val="bg1"/>
                </a:gs>
              </a:gsLst>
              <a:lin ang="5400000" scaled="1"/>
            </a:gradFill>
            <a:ln w="9525">
              <a:noFill/>
              <a:round/>
              <a:headEnd/>
              <a:tailEnd/>
            </a:ln>
          </p:spPr>
          <p:txBody>
            <a:bodyPr/>
            <a:lstStyle/>
            <a:p>
              <a:pPr eaLnBrk="0" hangingPunct="0">
                <a:defRPr/>
              </a:pPr>
              <a:endParaRPr lang="en-US"/>
            </a:p>
          </p:txBody>
        </p:sp>
        <p:sp>
          <p:nvSpPr>
            <p:cNvPr id="79881" name="Freeform 9"/>
            <p:cNvSpPr>
              <a:spLocks/>
            </p:cNvSpPr>
            <p:nvPr/>
          </p:nvSpPr>
          <p:spPr bwMode="hidden">
            <a:xfrm>
              <a:off x="0" y="649"/>
              <a:ext cx="816" cy="806"/>
            </a:xfrm>
            <a:custGeom>
              <a:avLst/>
              <a:gdLst/>
              <a:ahLst/>
              <a:cxnLst>
                <a:cxn ang="0">
                  <a:pos x="161" y="564"/>
                </a:cxn>
                <a:cxn ang="0">
                  <a:pos x="329" y="438"/>
                </a:cxn>
                <a:cxn ang="0">
                  <a:pos x="646" y="216"/>
                </a:cxn>
                <a:cxn ang="0">
                  <a:pos x="813" y="0"/>
                </a:cxn>
                <a:cxn ang="0">
                  <a:pos x="676" y="150"/>
                </a:cxn>
                <a:cxn ang="0">
                  <a:pos x="144" y="504"/>
                </a:cxn>
                <a:cxn ang="0">
                  <a:pos x="0" y="732"/>
                </a:cxn>
                <a:cxn ang="0">
                  <a:pos x="0" y="804"/>
                </a:cxn>
                <a:cxn ang="0">
                  <a:pos x="161" y="564"/>
                </a:cxn>
                <a:cxn ang="0">
                  <a:pos x="161" y="564"/>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lnTo>
                    <a:pt x="161" y="564"/>
                  </a:lnTo>
                  <a:close/>
                </a:path>
              </a:pathLst>
            </a:custGeom>
            <a:gradFill rotWithShape="0">
              <a:gsLst>
                <a:gs pos="0">
                  <a:schemeClr val="accent2"/>
                </a:gs>
                <a:gs pos="100000">
                  <a:schemeClr val="bg1"/>
                </a:gs>
              </a:gsLst>
              <a:lin ang="5400000" scaled="1"/>
            </a:gradFill>
            <a:ln w="9525">
              <a:noFill/>
              <a:round/>
              <a:headEnd/>
              <a:tailEnd/>
            </a:ln>
          </p:spPr>
          <p:txBody>
            <a:bodyPr/>
            <a:lstStyle/>
            <a:p>
              <a:pPr eaLnBrk="0" hangingPunct="0">
                <a:defRPr/>
              </a:pPr>
              <a:endParaRPr lang="en-US"/>
            </a:p>
          </p:txBody>
        </p:sp>
        <p:sp>
          <p:nvSpPr>
            <p:cNvPr id="79882" name="Freeform 10"/>
            <p:cNvSpPr>
              <a:spLocks/>
            </p:cNvSpPr>
            <p:nvPr/>
          </p:nvSpPr>
          <p:spPr bwMode="hidden">
            <a:xfrm>
              <a:off x="0" y="1545"/>
              <a:ext cx="762" cy="107"/>
            </a:xfrm>
            <a:custGeom>
              <a:avLst/>
              <a:gdLst/>
              <a:ahLst/>
              <a:cxnLst>
                <a:cxn ang="0">
                  <a:pos x="460" y="66"/>
                </a:cxn>
                <a:cxn ang="0">
                  <a:pos x="759" y="0"/>
                </a:cxn>
                <a:cxn ang="0">
                  <a:pos x="496" y="36"/>
                </a:cxn>
                <a:cxn ang="0">
                  <a:pos x="138" y="48"/>
                </a:cxn>
                <a:cxn ang="0">
                  <a:pos x="0" y="78"/>
                </a:cxn>
                <a:cxn ang="0">
                  <a:pos x="0" y="107"/>
                </a:cxn>
                <a:cxn ang="0">
                  <a:pos x="96" y="89"/>
                </a:cxn>
                <a:cxn ang="0">
                  <a:pos x="460" y="66"/>
                </a:cxn>
                <a:cxn ang="0">
                  <a:pos x="460" y="66"/>
                </a:cxn>
              </a:cxnLst>
              <a:rect l="0" t="0" r="r" b="b"/>
              <a:pathLst>
                <a:path w="759" h="107">
                  <a:moveTo>
                    <a:pt x="460" y="66"/>
                  </a:moveTo>
                  <a:lnTo>
                    <a:pt x="759" y="0"/>
                  </a:lnTo>
                  <a:lnTo>
                    <a:pt x="496" y="36"/>
                  </a:lnTo>
                  <a:lnTo>
                    <a:pt x="138" y="48"/>
                  </a:lnTo>
                  <a:lnTo>
                    <a:pt x="0" y="78"/>
                  </a:lnTo>
                  <a:lnTo>
                    <a:pt x="0" y="107"/>
                  </a:lnTo>
                  <a:lnTo>
                    <a:pt x="96" y="89"/>
                  </a:lnTo>
                  <a:lnTo>
                    <a:pt x="460" y="66"/>
                  </a:lnTo>
                  <a:lnTo>
                    <a:pt x="460" y="66"/>
                  </a:lnTo>
                  <a:close/>
                </a:path>
              </a:pathLst>
            </a:custGeom>
            <a:gradFill rotWithShape="0">
              <a:gsLst>
                <a:gs pos="0">
                  <a:schemeClr val="accent2"/>
                </a:gs>
                <a:gs pos="100000">
                  <a:schemeClr val="bg1"/>
                </a:gs>
              </a:gsLst>
              <a:lin ang="5400000" scaled="1"/>
            </a:gradFill>
            <a:ln w="9525">
              <a:noFill/>
              <a:round/>
              <a:headEnd/>
              <a:tailEnd/>
            </a:ln>
          </p:spPr>
          <p:txBody>
            <a:bodyPr/>
            <a:lstStyle/>
            <a:p>
              <a:pPr eaLnBrk="0" hangingPunct="0">
                <a:defRPr/>
              </a:pPr>
              <a:endParaRPr lang="en-US"/>
            </a:p>
          </p:txBody>
        </p:sp>
        <p:sp>
          <p:nvSpPr>
            <p:cNvPr id="79883" name="Freeform 11"/>
            <p:cNvSpPr>
              <a:spLocks/>
            </p:cNvSpPr>
            <p:nvPr/>
          </p:nvSpPr>
          <p:spPr bwMode="hidden">
            <a:xfrm>
              <a:off x="2314" y="3431"/>
              <a:ext cx="3182" cy="745"/>
            </a:xfrm>
            <a:custGeom>
              <a:avLst/>
              <a:gdLst/>
              <a:ahLst/>
              <a:cxnLst>
                <a:cxn ang="0">
                  <a:pos x="1387" y="239"/>
                </a:cxn>
                <a:cxn ang="0">
                  <a:pos x="1734" y="233"/>
                </a:cxn>
                <a:cxn ang="0">
                  <a:pos x="2087" y="251"/>
                </a:cxn>
                <a:cxn ang="0">
                  <a:pos x="2505" y="233"/>
                </a:cxn>
                <a:cxn ang="0">
                  <a:pos x="3169" y="204"/>
                </a:cxn>
                <a:cxn ang="0">
                  <a:pos x="3115" y="186"/>
                </a:cxn>
                <a:cxn ang="0">
                  <a:pos x="2422" y="221"/>
                </a:cxn>
                <a:cxn ang="0">
                  <a:pos x="2003" y="221"/>
                </a:cxn>
                <a:cxn ang="0">
                  <a:pos x="1459" y="186"/>
                </a:cxn>
                <a:cxn ang="0">
                  <a:pos x="1543" y="168"/>
                </a:cxn>
                <a:cxn ang="0">
                  <a:pos x="2039" y="0"/>
                </a:cxn>
                <a:cxn ang="0">
                  <a:pos x="1961" y="24"/>
                </a:cxn>
                <a:cxn ang="0">
                  <a:pos x="1836" y="66"/>
                </a:cxn>
                <a:cxn ang="0">
                  <a:pos x="1602" y="138"/>
                </a:cxn>
                <a:cxn ang="0">
                  <a:pos x="1339" y="198"/>
                </a:cxn>
                <a:cxn ang="0">
                  <a:pos x="1268" y="251"/>
                </a:cxn>
                <a:cxn ang="0">
                  <a:pos x="765" y="413"/>
                </a:cxn>
                <a:cxn ang="0">
                  <a:pos x="335" y="503"/>
                </a:cxn>
                <a:cxn ang="0">
                  <a:pos x="0" y="617"/>
                </a:cxn>
                <a:cxn ang="0">
                  <a:pos x="299" y="539"/>
                </a:cxn>
                <a:cxn ang="0">
                  <a:pos x="735" y="449"/>
                </a:cxn>
                <a:cxn ang="0">
                  <a:pos x="1178" y="311"/>
                </a:cxn>
                <a:cxn ang="0">
                  <a:pos x="981" y="491"/>
                </a:cxn>
                <a:cxn ang="0">
                  <a:pos x="867" y="743"/>
                </a:cxn>
                <a:cxn ang="0">
                  <a:pos x="861" y="743"/>
                </a:cxn>
                <a:cxn ang="0">
                  <a:pos x="933" y="743"/>
                </a:cxn>
                <a:cxn ang="0">
                  <a:pos x="1022" y="497"/>
                </a:cxn>
                <a:cxn ang="0">
                  <a:pos x="1297" y="281"/>
                </a:cxn>
                <a:cxn ang="0">
                  <a:pos x="1531" y="449"/>
                </a:cxn>
                <a:cxn ang="0">
                  <a:pos x="1770" y="677"/>
                </a:cxn>
                <a:cxn ang="0">
                  <a:pos x="1854" y="743"/>
                </a:cxn>
                <a:cxn ang="0">
                  <a:pos x="1919" y="743"/>
                </a:cxn>
                <a:cxn ang="0">
                  <a:pos x="1692" y="527"/>
                </a:cxn>
                <a:cxn ang="0">
                  <a:pos x="1387" y="239"/>
                </a:cxn>
                <a:cxn ang="0">
                  <a:pos x="1387" y="23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lnTo>
                    <a:pt x="1387" y="239"/>
                  </a:lnTo>
                  <a:close/>
                </a:path>
              </a:pathLst>
            </a:custGeom>
            <a:gradFill rotWithShape="0">
              <a:gsLst>
                <a:gs pos="0">
                  <a:schemeClr val="accent2"/>
                </a:gs>
                <a:gs pos="100000">
                  <a:schemeClr val="bg1"/>
                </a:gs>
              </a:gsLst>
              <a:lin ang="2700000" scaled="1"/>
            </a:gradFill>
            <a:ln w="9525">
              <a:noFill/>
              <a:round/>
              <a:headEnd/>
              <a:tailEnd/>
            </a:ln>
          </p:spPr>
          <p:txBody>
            <a:bodyPr/>
            <a:lstStyle/>
            <a:p>
              <a:pPr eaLnBrk="0" hangingPunct="0">
                <a:defRPr/>
              </a:pPr>
              <a:endParaRPr lang="en-US"/>
            </a:p>
          </p:txBody>
        </p:sp>
        <p:sp>
          <p:nvSpPr>
            <p:cNvPr id="79884" name="Rectangle 12"/>
            <p:cNvSpPr>
              <a:spLocks noChangeArrowheads="1"/>
            </p:cNvSpPr>
            <p:nvPr/>
          </p:nvSpPr>
          <p:spPr bwMode="hidden">
            <a:xfrm>
              <a:off x="192" y="127"/>
              <a:ext cx="1" cy="1"/>
            </a:xfrm>
            <a:prstGeom prst="rect">
              <a:avLst/>
            </a:prstGeom>
            <a:solidFill>
              <a:srgbClr val="9A1E8D"/>
            </a:solidFill>
            <a:ln w="9525">
              <a:noFill/>
              <a:miter lim="800000"/>
              <a:headEnd/>
              <a:tailEnd/>
            </a:ln>
          </p:spPr>
          <p:txBody>
            <a:bodyPr/>
            <a:lstStyle/>
            <a:p>
              <a:pPr eaLnBrk="0" hangingPunct="0">
                <a:defRPr/>
              </a:pPr>
              <a:endParaRPr lang="en-US"/>
            </a:p>
          </p:txBody>
        </p:sp>
        <p:sp>
          <p:nvSpPr>
            <p:cNvPr id="79885" name="Rectangle 13"/>
            <p:cNvSpPr>
              <a:spLocks noChangeArrowheads="1"/>
            </p:cNvSpPr>
            <p:nvPr/>
          </p:nvSpPr>
          <p:spPr bwMode="hidden">
            <a:xfrm>
              <a:off x="204" y="131"/>
              <a:ext cx="1" cy="1"/>
            </a:xfrm>
            <a:prstGeom prst="rect">
              <a:avLst/>
            </a:prstGeom>
            <a:solidFill>
              <a:srgbClr val="9A1E8D"/>
            </a:solidFill>
            <a:ln w="9525">
              <a:noFill/>
              <a:miter lim="800000"/>
              <a:headEnd/>
              <a:tailEnd/>
            </a:ln>
          </p:spPr>
          <p:txBody>
            <a:bodyPr/>
            <a:lstStyle/>
            <a:p>
              <a:pPr eaLnBrk="0" hangingPunct="0">
                <a:defRPr/>
              </a:pPr>
              <a:endParaRPr lang="en-US"/>
            </a:p>
          </p:txBody>
        </p:sp>
        <p:sp>
          <p:nvSpPr>
            <p:cNvPr id="79886"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eaLnBrk="0" hangingPunct="0">
                <a:defRPr/>
              </a:pPr>
              <a:endParaRPr lang="en-US"/>
            </a:p>
          </p:txBody>
        </p:sp>
        <p:sp>
          <p:nvSpPr>
            <p:cNvPr id="79887"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eaLnBrk="0" hangingPunct="0">
                <a:defRPr/>
              </a:pPr>
              <a:endParaRPr lang="en-US"/>
            </a:p>
          </p:txBody>
        </p:sp>
        <p:sp>
          <p:nvSpPr>
            <p:cNvPr id="79888"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eaLnBrk="0" hangingPunct="0">
                <a:defRPr/>
              </a:pPr>
              <a:endParaRPr lang="en-US"/>
            </a:p>
          </p:txBody>
        </p:sp>
        <p:sp>
          <p:nvSpPr>
            <p:cNvPr id="79889" name="Freeform 17"/>
            <p:cNvSpPr>
              <a:spLocks/>
            </p:cNvSpPr>
            <p:nvPr/>
          </p:nvSpPr>
          <p:spPr bwMode="hidden">
            <a:xfrm>
              <a:off x="509" y="229"/>
              <a:ext cx="3188" cy="2024"/>
            </a:xfrm>
            <a:custGeom>
              <a:avLst/>
              <a:gdLst/>
              <a:ahLst/>
              <a:cxnLst>
                <a:cxn ang="0">
                  <a:pos x="871" y="1423"/>
                </a:cxn>
                <a:cxn ang="0">
                  <a:pos x="907" y="1393"/>
                </a:cxn>
                <a:cxn ang="0">
                  <a:pos x="991" y="1320"/>
                </a:cxn>
                <a:cxn ang="0">
                  <a:pos x="1033" y="1297"/>
                </a:cxn>
                <a:cxn ang="0">
                  <a:pos x="1086" y="1249"/>
                </a:cxn>
                <a:cxn ang="0">
                  <a:pos x="1123" y="1219"/>
                </a:cxn>
                <a:cxn ang="0">
                  <a:pos x="1057" y="1153"/>
                </a:cxn>
                <a:cxn ang="0">
                  <a:pos x="877" y="1021"/>
                </a:cxn>
                <a:cxn ang="0">
                  <a:pos x="655" y="907"/>
                </a:cxn>
                <a:cxn ang="0">
                  <a:pos x="655" y="846"/>
                </a:cxn>
                <a:cxn ang="0">
                  <a:pos x="643" y="708"/>
                </a:cxn>
                <a:cxn ang="0">
                  <a:pos x="552" y="642"/>
                </a:cxn>
                <a:cxn ang="0">
                  <a:pos x="510" y="570"/>
                </a:cxn>
                <a:cxn ang="0">
                  <a:pos x="637" y="564"/>
                </a:cxn>
                <a:cxn ang="0">
                  <a:pos x="763" y="570"/>
                </a:cxn>
                <a:cxn ang="0">
                  <a:pos x="1091" y="850"/>
                </a:cxn>
                <a:cxn ang="0">
                  <a:pos x="1009" y="566"/>
                </a:cxn>
                <a:cxn ang="0">
                  <a:pos x="1054" y="265"/>
                </a:cxn>
                <a:cxn ang="0">
                  <a:pos x="1249" y="0"/>
                </a:cxn>
                <a:cxn ang="0">
                  <a:pos x="1466" y="292"/>
                </a:cxn>
                <a:cxn ang="0">
                  <a:pos x="1475" y="548"/>
                </a:cxn>
                <a:cxn ang="0">
                  <a:pos x="1567" y="630"/>
                </a:cxn>
                <a:cxn ang="0">
                  <a:pos x="1795" y="365"/>
                </a:cxn>
                <a:cxn ang="0">
                  <a:pos x="2245" y="150"/>
                </a:cxn>
                <a:cxn ang="0">
                  <a:pos x="2618" y="180"/>
                </a:cxn>
                <a:cxn ang="0">
                  <a:pos x="3050" y="150"/>
                </a:cxn>
                <a:cxn ang="0">
                  <a:pos x="3140" y="210"/>
                </a:cxn>
                <a:cxn ang="0">
                  <a:pos x="2990" y="210"/>
                </a:cxn>
                <a:cxn ang="0">
                  <a:pos x="2834" y="377"/>
                </a:cxn>
                <a:cxn ang="0">
                  <a:pos x="2702" y="648"/>
                </a:cxn>
                <a:cxn ang="0">
                  <a:pos x="2582" y="828"/>
                </a:cxn>
                <a:cxn ang="0">
                  <a:pos x="2234" y="1009"/>
                </a:cxn>
                <a:cxn ang="0">
                  <a:pos x="1963" y="1075"/>
                </a:cxn>
                <a:cxn ang="0">
                  <a:pos x="2257" y="1111"/>
                </a:cxn>
                <a:cxn ang="0">
                  <a:pos x="2600" y="1207"/>
                </a:cxn>
                <a:cxn ang="0">
                  <a:pos x="2894" y="1441"/>
                </a:cxn>
                <a:cxn ang="0">
                  <a:pos x="3122" y="1555"/>
                </a:cxn>
                <a:cxn ang="0">
                  <a:pos x="3032" y="1585"/>
                </a:cxn>
                <a:cxn ang="0">
                  <a:pos x="3008" y="1591"/>
                </a:cxn>
                <a:cxn ang="0">
                  <a:pos x="2960" y="1597"/>
                </a:cxn>
                <a:cxn ang="0">
                  <a:pos x="2882" y="1609"/>
                </a:cxn>
                <a:cxn ang="0">
                  <a:pos x="2846" y="1609"/>
                </a:cxn>
                <a:cxn ang="0">
                  <a:pos x="2774" y="1615"/>
                </a:cxn>
                <a:cxn ang="0">
                  <a:pos x="2726" y="1621"/>
                </a:cxn>
                <a:cxn ang="0">
                  <a:pos x="2708" y="1621"/>
                </a:cxn>
                <a:cxn ang="0">
                  <a:pos x="2594" y="1657"/>
                </a:cxn>
                <a:cxn ang="0">
                  <a:pos x="2533" y="1663"/>
                </a:cxn>
                <a:cxn ang="0">
                  <a:pos x="2444" y="1675"/>
                </a:cxn>
                <a:cxn ang="0">
                  <a:pos x="2378" y="1687"/>
                </a:cxn>
                <a:cxn ang="0">
                  <a:pos x="2360" y="1705"/>
                </a:cxn>
                <a:cxn ang="0">
                  <a:pos x="2305" y="1687"/>
                </a:cxn>
                <a:cxn ang="0">
                  <a:pos x="2263" y="1663"/>
                </a:cxn>
                <a:cxn ang="0">
                  <a:pos x="2017" y="1585"/>
                </a:cxn>
                <a:cxn ang="0">
                  <a:pos x="1711" y="1453"/>
                </a:cxn>
                <a:cxn ang="0">
                  <a:pos x="1880" y="1844"/>
                </a:cxn>
                <a:cxn ang="0">
                  <a:pos x="1771" y="1922"/>
                </a:cxn>
                <a:cxn ang="0">
                  <a:pos x="1531" y="1753"/>
                </a:cxn>
                <a:cxn ang="0">
                  <a:pos x="1411" y="1477"/>
                </a:cxn>
                <a:cxn ang="0">
                  <a:pos x="1219" y="1291"/>
                </a:cxn>
                <a:cxn ang="0">
                  <a:pos x="127" y="2006"/>
                </a:cxn>
                <a:cxn ang="0">
                  <a:pos x="865" y="1429"/>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lnTo>
                    <a:pt x="865" y="1429"/>
                  </a:lnTo>
                  <a:close/>
                </a:path>
              </a:pathLst>
            </a:custGeom>
            <a:gradFill rotWithShape="0">
              <a:gsLst>
                <a:gs pos="0">
                  <a:schemeClr val="bg2"/>
                </a:gs>
                <a:gs pos="100000">
                  <a:schemeClr val="bg1"/>
                </a:gs>
              </a:gsLst>
              <a:lin ang="2700000" scaled="1"/>
            </a:gradFill>
            <a:ln w="9525">
              <a:noFill/>
              <a:round/>
              <a:headEnd/>
              <a:tailEnd/>
            </a:ln>
          </p:spPr>
          <p:txBody>
            <a:bodyPr/>
            <a:lstStyle/>
            <a:p>
              <a:pPr eaLnBrk="0" hangingPunct="0">
                <a:defRPr/>
              </a:pPr>
              <a:endParaRPr lang="en-US"/>
            </a:p>
          </p:txBody>
        </p:sp>
        <p:sp>
          <p:nvSpPr>
            <p:cNvPr id="79890" name="Freeform 18"/>
            <p:cNvSpPr>
              <a:spLocks/>
            </p:cNvSpPr>
            <p:nvPr/>
          </p:nvSpPr>
          <p:spPr bwMode="hidden">
            <a:xfrm>
              <a:off x="1344" y="293"/>
              <a:ext cx="2144" cy="1787"/>
            </a:xfrm>
            <a:custGeom>
              <a:avLst/>
              <a:gdLst/>
              <a:ahLst/>
              <a:cxnLst>
                <a:cxn ang="0">
                  <a:pos x="318" y="1078"/>
                </a:cxn>
                <a:cxn ang="0">
                  <a:pos x="217" y="928"/>
                </a:cxn>
                <a:cxn ang="0">
                  <a:pos x="102" y="808"/>
                </a:cxn>
                <a:cxn ang="0">
                  <a:pos x="36" y="742"/>
                </a:cxn>
                <a:cxn ang="0">
                  <a:pos x="0" y="700"/>
                </a:cxn>
                <a:cxn ang="0">
                  <a:pos x="270" y="958"/>
                </a:cxn>
                <a:cxn ang="0">
                  <a:pos x="294" y="1006"/>
                </a:cxn>
                <a:cxn ang="0">
                  <a:pos x="367" y="670"/>
                </a:cxn>
                <a:cxn ang="0">
                  <a:pos x="379" y="411"/>
                </a:cxn>
                <a:cxn ang="0">
                  <a:pos x="347" y="118"/>
                </a:cxn>
                <a:cxn ang="0">
                  <a:pos x="393" y="0"/>
                </a:cxn>
                <a:cxn ang="0">
                  <a:pos x="397" y="357"/>
                </a:cxn>
                <a:cxn ang="0">
                  <a:pos x="421" y="609"/>
                </a:cxn>
                <a:cxn ang="0">
                  <a:pos x="385" y="826"/>
                </a:cxn>
                <a:cxn ang="0">
                  <a:pos x="385" y="1036"/>
                </a:cxn>
                <a:cxn ang="0">
                  <a:pos x="877" y="784"/>
                </a:cxn>
                <a:cxn ang="0">
                  <a:pos x="1309" y="555"/>
                </a:cxn>
                <a:cxn ang="0">
                  <a:pos x="1802" y="249"/>
                </a:cxn>
                <a:cxn ang="0">
                  <a:pos x="2096" y="69"/>
                </a:cxn>
                <a:cxn ang="0">
                  <a:pos x="1814" y="279"/>
                </a:cxn>
                <a:cxn ang="0">
                  <a:pos x="1453" y="501"/>
                </a:cxn>
                <a:cxn ang="0">
                  <a:pos x="1123" y="700"/>
                </a:cxn>
                <a:cxn ang="0">
                  <a:pos x="739" y="898"/>
                </a:cxn>
                <a:cxn ang="0">
                  <a:pos x="463" y="1084"/>
                </a:cxn>
                <a:cxn ang="0">
                  <a:pos x="817" y="1193"/>
                </a:cxn>
                <a:cxn ang="0">
                  <a:pos x="1285" y="1187"/>
                </a:cxn>
                <a:cxn ang="0">
                  <a:pos x="1916" y="1396"/>
                </a:cxn>
                <a:cxn ang="0">
                  <a:pos x="2144" y="1420"/>
                </a:cxn>
                <a:cxn ang="0">
                  <a:pos x="1814" y="1408"/>
                </a:cxn>
                <a:cxn ang="0">
                  <a:pos x="1435" y="1288"/>
                </a:cxn>
                <a:cxn ang="0">
                  <a:pos x="1219" y="1229"/>
                </a:cxn>
                <a:cxn ang="0">
                  <a:pos x="799" y="1223"/>
                </a:cxn>
                <a:cxn ang="0">
                  <a:pos x="505" y="1145"/>
                </a:cxn>
                <a:cxn ang="0">
                  <a:pos x="733" y="1378"/>
                </a:cxn>
                <a:cxn ang="0">
                  <a:pos x="877" y="1619"/>
                </a:cxn>
                <a:cxn ang="0">
                  <a:pos x="1009" y="1787"/>
                </a:cxn>
                <a:cxn ang="0">
                  <a:pos x="817" y="1607"/>
                </a:cxn>
                <a:cxn ang="0">
                  <a:pos x="673" y="1372"/>
                </a:cxn>
                <a:cxn ang="0">
                  <a:pos x="415" y="1109"/>
                </a:cxn>
                <a:cxn ang="0">
                  <a:pos x="318" y="1078"/>
                </a:cxn>
                <a:cxn ang="0">
                  <a:pos x="318" y="1078"/>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lnTo>
                    <a:pt x="318" y="1078"/>
                  </a:lnTo>
                  <a:close/>
                </a:path>
              </a:pathLst>
            </a:custGeom>
            <a:gradFill rotWithShape="0">
              <a:gsLst>
                <a:gs pos="0">
                  <a:schemeClr val="accent2"/>
                </a:gs>
                <a:gs pos="100000">
                  <a:schemeClr val="bg1"/>
                </a:gs>
              </a:gsLst>
              <a:lin ang="5400000" scaled="1"/>
            </a:gradFill>
            <a:ln w="9525">
              <a:noFill/>
              <a:round/>
              <a:headEnd/>
              <a:tailEnd/>
            </a:ln>
          </p:spPr>
          <p:txBody>
            <a:bodyPr/>
            <a:lstStyle/>
            <a:p>
              <a:pPr eaLnBrk="0" hangingPunct="0">
                <a:defRPr/>
              </a:pPr>
              <a:endParaRPr lang="en-US"/>
            </a:p>
          </p:txBody>
        </p:sp>
        <p:sp>
          <p:nvSpPr>
            <p:cNvPr id="79891"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eaLnBrk="0" hangingPunct="0">
                <a:defRPr/>
              </a:pPr>
              <a:endParaRPr lang="en-US"/>
            </a:p>
          </p:txBody>
        </p:sp>
        <p:sp>
          <p:nvSpPr>
            <p:cNvPr id="79892" name="Freeform 20"/>
            <p:cNvSpPr>
              <a:spLocks/>
            </p:cNvSpPr>
            <p:nvPr/>
          </p:nvSpPr>
          <p:spPr bwMode="hidden">
            <a:xfrm>
              <a:off x="3160" y="1860"/>
              <a:ext cx="2162" cy="1934"/>
            </a:xfrm>
            <a:custGeom>
              <a:avLst/>
              <a:gdLst/>
              <a:ahLst/>
              <a:cxnLst>
                <a:cxn ang="0">
                  <a:pos x="1842" y="851"/>
                </a:cxn>
                <a:cxn ang="0">
                  <a:pos x="1937" y="1019"/>
                </a:cxn>
                <a:cxn ang="0">
                  <a:pos x="2051" y="1168"/>
                </a:cxn>
                <a:cxn ang="0">
                  <a:pos x="2117" y="1246"/>
                </a:cxn>
                <a:cxn ang="0">
                  <a:pos x="2153" y="1294"/>
                </a:cxn>
                <a:cxn ang="0">
                  <a:pos x="1889" y="977"/>
                </a:cxn>
                <a:cxn ang="0">
                  <a:pos x="1860" y="929"/>
                </a:cxn>
                <a:cxn ang="0">
                  <a:pos x="1782" y="1240"/>
                </a:cxn>
                <a:cxn ang="0">
                  <a:pos x="1770" y="1486"/>
                </a:cxn>
                <a:cxn ang="0">
                  <a:pos x="1818" y="1906"/>
                </a:cxn>
                <a:cxn ang="0">
                  <a:pos x="1788" y="1930"/>
                </a:cxn>
                <a:cxn ang="0">
                  <a:pos x="1746" y="1534"/>
                </a:cxn>
                <a:cxn ang="0">
                  <a:pos x="1728" y="1288"/>
                </a:cxn>
                <a:cxn ang="0">
                  <a:pos x="1764" y="1085"/>
                </a:cxn>
                <a:cxn ang="0">
                  <a:pos x="1770" y="875"/>
                </a:cxn>
                <a:cxn ang="0">
                  <a:pos x="1268" y="1007"/>
                </a:cxn>
                <a:cxn ang="0">
                  <a:pos x="825" y="1132"/>
                </a:cxn>
                <a:cxn ang="0">
                  <a:pos x="323" y="1312"/>
                </a:cxn>
                <a:cxn ang="0">
                  <a:pos x="18" y="1420"/>
                </a:cxn>
                <a:cxn ang="0">
                  <a:pos x="311" y="1282"/>
                </a:cxn>
                <a:cxn ang="0">
                  <a:pos x="682" y="1144"/>
                </a:cxn>
                <a:cxn ang="0">
                  <a:pos x="1022" y="1037"/>
                </a:cxn>
                <a:cxn ang="0">
                  <a:pos x="1411" y="929"/>
                </a:cxn>
                <a:cxn ang="0">
                  <a:pos x="1692" y="815"/>
                </a:cxn>
                <a:cxn ang="0">
                  <a:pos x="1333" y="623"/>
                </a:cxn>
                <a:cxn ang="0">
                  <a:pos x="861" y="515"/>
                </a:cxn>
                <a:cxn ang="0">
                  <a:pos x="227" y="161"/>
                </a:cxn>
                <a:cxn ang="0">
                  <a:pos x="0" y="83"/>
                </a:cxn>
                <a:cxn ang="0">
                  <a:pos x="329" y="179"/>
                </a:cxn>
                <a:cxn ang="0">
                  <a:pos x="712" y="383"/>
                </a:cxn>
                <a:cxn ang="0">
                  <a:pos x="933" y="491"/>
                </a:cxn>
                <a:cxn ang="0">
                  <a:pos x="1351" y="593"/>
                </a:cxn>
                <a:cxn ang="0">
                  <a:pos x="1650" y="743"/>
                </a:cxn>
                <a:cxn ang="0">
                  <a:pos x="1423" y="461"/>
                </a:cxn>
                <a:cxn ang="0">
                  <a:pos x="1286" y="191"/>
                </a:cxn>
                <a:cxn ang="0">
                  <a:pos x="1154" y="0"/>
                </a:cxn>
                <a:cxn ang="0">
                  <a:pos x="1339" y="215"/>
                </a:cxn>
                <a:cxn ang="0">
                  <a:pos x="1489" y="485"/>
                </a:cxn>
                <a:cxn ang="0">
                  <a:pos x="1746" y="803"/>
                </a:cxn>
                <a:cxn ang="0">
                  <a:pos x="1842" y="851"/>
                </a:cxn>
                <a:cxn ang="0">
                  <a:pos x="1842" y="85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lnTo>
                    <a:pt x="1842" y="851"/>
                  </a:lnTo>
                  <a:close/>
                </a:path>
              </a:pathLst>
            </a:custGeom>
            <a:gradFill rotWithShape="0">
              <a:gsLst>
                <a:gs pos="0">
                  <a:schemeClr val="accent2"/>
                </a:gs>
                <a:gs pos="100000">
                  <a:schemeClr val="bg1"/>
                </a:gs>
              </a:gsLst>
              <a:lin ang="5400000" scaled="1"/>
            </a:gradFill>
            <a:ln w="9525">
              <a:noFill/>
              <a:round/>
              <a:headEnd/>
              <a:tailEnd/>
            </a:ln>
          </p:spPr>
          <p:txBody>
            <a:bodyPr/>
            <a:lstStyle/>
            <a:p>
              <a:pPr eaLnBrk="0" hangingPunct="0">
                <a:defRPr/>
              </a:pPr>
              <a:endParaRPr lang="en-US"/>
            </a:p>
          </p:txBody>
        </p:sp>
      </p:grpSp>
      <p:sp>
        <p:nvSpPr>
          <p:cNvPr id="79893" name="Rectangle 21"/>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9894"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895" name="Rectangle 23"/>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ffectLst>
                  <a:outerShdw blurRad="38100" dist="38100" dir="2700000" algn="tl">
                    <a:srgbClr val="000000"/>
                  </a:outerShdw>
                </a:effectLst>
              </a:defRPr>
            </a:lvl1pPr>
          </a:lstStyle>
          <a:p>
            <a:pPr>
              <a:defRPr/>
            </a:pPr>
            <a:fld id="{8CD782CD-7371-4D8B-8DE8-BB0D0A892E73}" type="datetimeFigureOut">
              <a:rPr lang="en-US"/>
              <a:pPr>
                <a:defRPr/>
              </a:pPr>
              <a:t>12/4/10</a:t>
            </a:fld>
            <a:endParaRPr lang="en-US"/>
          </a:p>
        </p:txBody>
      </p:sp>
      <p:sp>
        <p:nvSpPr>
          <p:cNvPr id="79896"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ffectLst>
                  <a:outerShdw blurRad="38100" dist="38100" dir="2700000" algn="tl">
                    <a:srgbClr val="000000"/>
                  </a:outerShdw>
                </a:effectLst>
              </a:defRPr>
            </a:lvl1pPr>
          </a:lstStyle>
          <a:p>
            <a:pPr>
              <a:defRPr/>
            </a:pPr>
            <a:endParaRPr lang="en-US"/>
          </a:p>
        </p:txBody>
      </p:sp>
      <p:sp>
        <p:nvSpPr>
          <p:cNvPr id="79897" name="Rectangle 2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66612C1C-2D5E-4A35-A38B-C87A5826C2E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00"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folHlink"/>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6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hyperlink" Target="http://jada.ada.org/misc/terms.dtl" TargetMode="External"/><Relationship Id="rId4" Type="http://schemas.openxmlformats.org/officeDocument/2006/relationships/image" Target="../media/image15.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jada.ada.org/cgi/ijlink?linkType=ABST&amp;journalCode=spjdr&amp;resid=63/1/71" TargetMode="External"/><Relationship Id="rId4" Type="http://schemas.openxmlformats.org/officeDocument/2006/relationships/hyperlink" Target="http://jada.ada.org/cgi/ijlink?linkType=ABST&amp;journalCode=spjdr&amp;resid=64/8/1069" TargetMode="External"/><Relationship Id="rId5" Type="http://schemas.openxmlformats.org/officeDocument/2006/relationships/hyperlink" Target="http://jada.ada.org/cgi/ijlink?linkType=ABST&amp;journalCode=spjdr&amp;resid=64/8/1072" TargetMode="External"/><Relationship Id="rId6" Type="http://schemas.openxmlformats.org/officeDocument/2006/relationships/hyperlink" Target="http://jada.ada.org/cgi/ijlink?linkType=ABST&amp;journalCode=spjdr&amp;resid=66/12/1775" TargetMode="External"/><Relationship Id="rId7" Type="http://schemas.openxmlformats.org/officeDocument/2006/relationships/hyperlink" Target="http://jada.ada.org/cgi/ijlink?linkType=ABST&amp;journalCode=spjdr&amp;resid=67/9/1235" TargetMode="External"/><Relationship Id="rId8" Type="http://schemas.openxmlformats.org/officeDocument/2006/relationships/hyperlink" Target="http://jada.ada.org/cgi/ijlink?linkType=ABST&amp;journalCode=spjdr&amp;resid=68/3/504" TargetMode="External"/><Relationship Id="rId9" Type="http://schemas.openxmlformats.org/officeDocument/2006/relationships/hyperlink" Target="http://jada.ada.org/misc/terms.dtl" TargetMode="External"/><Relationship Id="rId1" Type="http://schemas.openxmlformats.org/officeDocument/2006/relationships/slideLayout" Target="../slideLayouts/slideLayout7.xml"/><Relationship Id="rId2" Type="http://schemas.openxmlformats.org/officeDocument/2006/relationships/hyperlink" Target="http://jada.ada.org/cgi/ijlink?linkType=ABST&amp;journalCode=spjdr&amp;resid=60/9/1668"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jada.ada.org/cgi/external_ref?access_num=2027097&amp;link_type=MED"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orldental.org/dental-news/headache-could-be-tied-to-dental-pain/293/" TargetMode="External"/><Relationship Id="rId3" Type="http://schemas.openxmlformats.org/officeDocument/2006/relationships/hyperlink" Target="http://worldental.org/dental-tourism/dental-tourism-call-to-travel-for-healthy-smile/296/"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 Id="rId3" Type="http://schemas.openxmlformats.org/officeDocument/2006/relationships/image" Target="../media/image2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7" name="Title 1"/>
          <p:cNvSpPr>
            <a:spLocks noGrp="1"/>
          </p:cNvSpPr>
          <p:nvPr>
            <p:ph type="ctrTitle" idx="4294967295"/>
          </p:nvPr>
        </p:nvSpPr>
        <p:spPr>
          <a:xfrm>
            <a:off x="685800" y="660400"/>
            <a:ext cx="7772400" cy="1470025"/>
          </a:xfrm>
        </p:spPr>
        <p:txBody>
          <a:bodyPr/>
          <a:lstStyle/>
          <a:p>
            <a:pPr eaLnBrk="1" hangingPunct="1">
              <a:defRPr/>
            </a:pPr>
            <a:r>
              <a:rPr lang="en-US" sz="4800"/>
              <a:t>Dental Amalgam: Is It Safe?</a:t>
            </a:r>
          </a:p>
        </p:txBody>
      </p:sp>
      <p:sp>
        <p:nvSpPr>
          <p:cNvPr id="3" name="Subtitle 2"/>
          <p:cNvSpPr>
            <a:spLocks noGrp="1"/>
          </p:cNvSpPr>
          <p:nvPr>
            <p:ph type="subTitle" idx="4294967295"/>
          </p:nvPr>
        </p:nvSpPr>
        <p:spPr>
          <a:xfrm>
            <a:off x="1371600" y="2130425"/>
            <a:ext cx="6400800" cy="3514725"/>
          </a:xfrm>
        </p:spPr>
        <p:txBody>
          <a:bodyPr/>
          <a:lstStyle/>
          <a:p>
            <a:pPr marL="0" indent="0" algn="ctr" eaLnBrk="1" hangingPunct="1">
              <a:lnSpc>
                <a:spcPct val="80000"/>
              </a:lnSpc>
              <a:buFont typeface="Wingdings" pitchFamily="2" charset="2"/>
              <a:buNone/>
            </a:pPr>
            <a:r>
              <a:rPr lang="en-US" smtClean="0">
                <a:solidFill>
                  <a:srgbClr val="898989"/>
                </a:solidFill>
              </a:rPr>
              <a:t>Skepticamp</a:t>
            </a:r>
          </a:p>
          <a:p>
            <a:pPr marL="0" indent="0" algn="ctr" eaLnBrk="1" hangingPunct="1">
              <a:lnSpc>
                <a:spcPct val="80000"/>
              </a:lnSpc>
              <a:buFont typeface="Wingdings" pitchFamily="2" charset="2"/>
              <a:buNone/>
            </a:pPr>
            <a:r>
              <a:rPr lang="en-US" smtClean="0">
                <a:solidFill>
                  <a:srgbClr val="898989"/>
                </a:solidFill>
              </a:rPr>
              <a:t>NYC Skeptics Society</a:t>
            </a:r>
          </a:p>
          <a:p>
            <a:pPr marL="0" indent="0" algn="ctr" eaLnBrk="1" hangingPunct="1">
              <a:lnSpc>
                <a:spcPct val="80000"/>
              </a:lnSpc>
              <a:buFont typeface="Wingdings" pitchFamily="2" charset="2"/>
              <a:buNone/>
            </a:pPr>
            <a:r>
              <a:rPr lang="en-US" smtClean="0">
                <a:solidFill>
                  <a:srgbClr val="898989"/>
                </a:solidFill>
              </a:rPr>
              <a:t>December 4, 2010</a:t>
            </a:r>
          </a:p>
          <a:p>
            <a:pPr marL="0" indent="0" algn="ctr" eaLnBrk="1" hangingPunct="1">
              <a:lnSpc>
                <a:spcPct val="80000"/>
              </a:lnSpc>
              <a:buFont typeface="Wingdings" pitchFamily="2" charset="2"/>
              <a:buNone/>
            </a:pPr>
            <a:endParaRPr lang="en-US" smtClean="0">
              <a:solidFill>
                <a:srgbClr val="898989"/>
              </a:solidFill>
            </a:endParaRPr>
          </a:p>
          <a:p>
            <a:pPr marL="0" indent="0" algn="ctr" eaLnBrk="1" hangingPunct="1">
              <a:lnSpc>
                <a:spcPct val="80000"/>
              </a:lnSpc>
              <a:buFont typeface="Wingdings" pitchFamily="2" charset="2"/>
              <a:buNone/>
            </a:pPr>
            <a:r>
              <a:rPr lang="en-US" sz="2400" b="1" smtClean="0">
                <a:solidFill>
                  <a:srgbClr val="898989"/>
                </a:solidFill>
              </a:rPr>
              <a:t>Spiro Condos, DDS</a:t>
            </a:r>
          </a:p>
          <a:p>
            <a:pPr marL="0" indent="0" algn="ctr" eaLnBrk="1" hangingPunct="1">
              <a:lnSpc>
                <a:spcPct val="80000"/>
              </a:lnSpc>
              <a:buFont typeface="Wingdings" pitchFamily="2" charset="2"/>
              <a:buNone/>
            </a:pPr>
            <a:r>
              <a:rPr lang="en-US" sz="2400" smtClean="0">
                <a:solidFill>
                  <a:srgbClr val="898989"/>
                </a:solidFill>
              </a:rPr>
              <a:t>Clinical Associate Professor</a:t>
            </a:r>
          </a:p>
          <a:p>
            <a:pPr marL="0" indent="0" algn="ctr" eaLnBrk="1" hangingPunct="1">
              <a:lnSpc>
                <a:spcPct val="80000"/>
              </a:lnSpc>
              <a:buFont typeface="Wingdings" pitchFamily="2" charset="2"/>
              <a:buNone/>
            </a:pPr>
            <a:r>
              <a:rPr lang="en-US" sz="2400" smtClean="0">
                <a:solidFill>
                  <a:srgbClr val="898989"/>
                </a:solidFill>
              </a:rPr>
              <a:t>New York University College of Dentistry</a:t>
            </a:r>
          </a:p>
          <a:p>
            <a:pPr marL="0" indent="0" algn="ctr" eaLnBrk="1" hangingPunct="1">
              <a:lnSpc>
                <a:spcPct val="80000"/>
              </a:lnSpc>
              <a:buFont typeface="Wingdings" pitchFamily="2" charset="2"/>
              <a:buNone/>
            </a:pPr>
            <a:r>
              <a:rPr lang="en-US" sz="2400" smtClean="0">
                <a:solidFill>
                  <a:srgbClr val="898989"/>
                </a:solidFill>
              </a:rPr>
              <a:t>Private Practice, New York, NY</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defRPr/>
            </a:pPr>
            <a:r>
              <a:rPr lang="en-US"/>
              <a:t>Is there Poison in your Mouth?</a:t>
            </a:r>
          </a:p>
        </p:txBody>
      </p:sp>
      <p:sp>
        <p:nvSpPr>
          <p:cNvPr id="83971" name="Rectangle 3"/>
          <p:cNvSpPr>
            <a:spLocks noGrp="1" noChangeArrowheads="1"/>
          </p:cNvSpPr>
          <p:nvPr>
            <p:ph type="body" idx="1"/>
          </p:nvPr>
        </p:nvSpPr>
        <p:spPr>
          <a:xfrm>
            <a:off x="987425" y="5006975"/>
            <a:ext cx="7170738" cy="958850"/>
          </a:xfrm>
        </p:spPr>
        <p:txBody>
          <a:bodyPr/>
          <a:lstStyle/>
          <a:p>
            <a:pPr algn="ctr" eaLnBrk="1" hangingPunct="1">
              <a:buFont typeface="Wingdings" pitchFamily="2" charset="2"/>
              <a:buNone/>
              <a:defRPr/>
            </a:pPr>
            <a:r>
              <a:rPr lang="en-US"/>
              <a:t>60 Minutes Dec 16, 1990</a:t>
            </a:r>
          </a:p>
        </p:txBody>
      </p:sp>
      <p:pic>
        <p:nvPicPr>
          <p:cNvPr id="24579" name="Picture 6" descr="SAfer 2"/>
          <p:cNvPicPr>
            <a:picLocks noChangeAspect="1" noChangeArrowheads="1"/>
          </p:cNvPicPr>
          <p:nvPr/>
        </p:nvPicPr>
        <p:blipFill>
          <a:blip r:embed="rId2"/>
          <a:srcRect/>
          <a:stretch>
            <a:fillRect/>
          </a:stretch>
        </p:blipFill>
        <p:spPr bwMode="auto">
          <a:xfrm>
            <a:off x="2155825" y="1420813"/>
            <a:ext cx="4787900" cy="3586162"/>
          </a:xfrm>
          <a:prstGeom prst="rect">
            <a:avLst/>
          </a:prstGeom>
          <a:noFill/>
          <a:ln w="9525">
            <a:noFill/>
            <a:miter lim="800000"/>
            <a:headEnd/>
            <a:tailEnd/>
          </a:ln>
        </p:spPr>
      </p:pic>
      <p:sp>
        <p:nvSpPr>
          <p:cNvPr id="18437" name="Rectangle 5"/>
          <p:cNvSpPr>
            <a:spLocks noChangeArrowheads="1"/>
          </p:cNvSpPr>
          <p:nvPr/>
        </p:nvSpPr>
        <p:spPr bwMode="auto">
          <a:xfrm>
            <a:off x="730250" y="3887788"/>
            <a:ext cx="7956550" cy="915987"/>
          </a:xfrm>
          <a:prstGeom prst="rect">
            <a:avLst/>
          </a:prstGeom>
          <a:noFill/>
          <a:ln w="9525">
            <a:noFill/>
            <a:miter lim="800000"/>
            <a:headEnd/>
            <a:tailEnd/>
          </a:ln>
        </p:spPr>
        <p:txBody>
          <a:bodyPr wrap="none" anchor="ctr">
            <a:spAutoFit/>
          </a:bodyPr>
          <a:lstStyle/>
          <a:p>
            <a:pPr algn="ctr"/>
            <a:r>
              <a:rPr lang="en-US" b="1"/>
              <a:t>Mercury from dental "silver" tooth fillings impairs sheep kidney function</a:t>
            </a:r>
          </a:p>
          <a:p>
            <a:pPr algn="ctr"/>
            <a:r>
              <a:rPr lang="en-US" b="1"/>
              <a:t>N. D. Boyd, H. Benediktsson, M. J. Vimy, D. E. Hooper and F. L. Lorscheider </a:t>
            </a:r>
            <a:r>
              <a:rPr lang="en-US"/>
              <a:t/>
            </a:r>
            <a:br>
              <a:rPr lang="en-US"/>
            </a:br>
            <a:r>
              <a:rPr lang="en-US"/>
              <a:t>Department of Pathology, Faculty of Medicine, University of Calgary, Alberta, Cana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box(in)">
                                      <p:cBhvr>
                                        <p:cTn id="7" dur="10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5" name="Title 1"/>
          <p:cNvSpPr>
            <a:spLocks noGrp="1"/>
          </p:cNvSpPr>
          <p:nvPr>
            <p:ph type="title" idx="4294967295"/>
          </p:nvPr>
        </p:nvSpPr>
        <p:spPr/>
        <p:txBody>
          <a:bodyPr/>
          <a:lstStyle/>
          <a:p>
            <a:pPr eaLnBrk="1" hangingPunct="1">
              <a:defRPr/>
            </a:pPr>
            <a:r>
              <a:rPr lang="en-US" sz="4000" smtClean="0"/>
              <a:t>What does the rest of the profession think?</a:t>
            </a:r>
          </a:p>
        </p:txBody>
      </p:sp>
      <p:sp>
        <p:nvSpPr>
          <p:cNvPr id="26626" name="Content Placeholder 2"/>
          <p:cNvSpPr>
            <a:spLocks noGrp="1"/>
          </p:cNvSpPr>
          <p:nvPr>
            <p:ph idx="4294967295"/>
          </p:nvPr>
        </p:nvSpPr>
        <p:spPr/>
        <p:txBody>
          <a:bodyPr/>
          <a:lstStyle/>
          <a:p>
            <a:pPr eaLnBrk="1" hangingPunct="1">
              <a:defRPr/>
            </a:pPr>
            <a:endParaRPr lang="en-US"/>
          </a:p>
          <a:p>
            <a:pPr eaLnBrk="1" hangingPunct="1">
              <a:defRPr/>
            </a:pPr>
            <a:r>
              <a:rPr lang="en-US"/>
              <a:t>8.7% of dentists in 1995 study wanted to ban amalgam, 14.3% unsure about it’s use</a:t>
            </a:r>
          </a:p>
          <a:p>
            <a:pPr lvl="2" eaLnBrk="1" hangingPunct="1">
              <a:defRPr/>
            </a:pPr>
            <a:r>
              <a:rPr lang="en-US" sz="2000"/>
              <a:t>Product Use Survey, 1995. Clin Res Associates Newsletter. 1995;19(10):4.</a:t>
            </a:r>
          </a:p>
        </p:txBody>
      </p:sp>
      <p:pic>
        <p:nvPicPr>
          <p:cNvPr id="28675" name="Picture 4" descr="dentists"/>
          <p:cNvPicPr>
            <a:picLocks noChangeAspect="1" noChangeArrowheads="1"/>
          </p:cNvPicPr>
          <p:nvPr/>
        </p:nvPicPr>
        <p:blipFill>
          <a:blip r:embed="rId2"/>
          <a:srcRect/>
          <a:stretch>
            <a:fillRect/>
          </a:stretch>
        </p:blipFill>
        <p:spPr bwMode="auto">
          <a:xfrm>
            <a:off x="165100" y="3954463"/>
            <a:ext cx="2438400" cy="1828800"/>
          </a:xfrm>
          <a:prstGeom prst="rect">
            <a:avLst/>
          </a:prstGeom>
          <a:noFill/>
          <a:ln w="9525">
            <a:noFill/>
            <a:miter lim="800000"/>
            <a:headEnd/>
            <a:tailEnd/>
          </a:ln>
        </p:spPr>
      </p:pic>
      <p:pic>
        <p:nvPicPr>
          <p:cNvPr id="28676" name="Picture 5" descr="dental chair"/>
          <p:cNvPicPr>
            <a:picLocks noChangeAspect="1" noChangeArrowheads="1"/>
          </p:cNvPicPr>
          <p:nvPr/>
        </p:nvPicPr>
        <p:blipFill>
          <a:blip r:embed="rId3"/>
          <a:srcRect/>
          <a:stretch>
            <a:fillRect/>
          </a:stretch>
        </p:blipFill>
        <p:spPr bwMode="auto">
          <a:xfrm>
            <a:off x="3371850" y="4992688"/>
            <a:ext cx="2400300" cy="1905000"/>
          </a:xfrm>
          <a:prstGeom prst="rect">
            <a:avLst/>
          </a:prstGeom>
          <a:noFill/>
          <a:ln w="9525">
            <a:noFill/>
            <a:miter lim="800000"/>
            <a:headEnd/>
            <a:tailEnd/>
          </a:ln>
        </p:spPr>
      </p:pic>
      <p:pic>
        <p:nvPicPr>
          <p:cNvPr id="28677" name="Picture 6" descr="dentist"/>
          <p:cNvPicPr>
            <a:picLocks noChangeAspect="1" noChangeArrowheads="1"/>
          </p:cNvPicPr>
          <p:nvPr/>
        </p:nvPicPr>
        <p:blipFill>
          <a:blip r:embed="rId4"/>
          <a:srcRect/>
          <a:stretch>
            <a:fillRect/>
          </a:stretch>
        </p:blipFill>
        <p:spPr bwMode="auto">
          <a:xfrm>
            <a:off x="6783388" y="3611563"/>
            <a:ext cx="1733550" cy="23336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1" name="Title 1"/>
          <p:cNvSpPr>
            <a:spLocks noGrp="1"/>
          </p:cNvSpPr>
          <p:nvPr>
            <p:ph type="title" idx="4294967295"/>
          </p:nvPr>
        </p:nvSpPr>
        <p:spPr>
          <a:xfrm>
            <a:off x="2068513" y="277813"/>
            <a:ext cx="8229600" cy="1143000"/>
          </a:xfrm>
        </p:spPr>
        <p:txBody>
          <a:bodyPr/>
          <a:lstStyle/>
          <a:p>
            <a:pPr eaLnBrk="1" hangingPunct="1">
              <a:defRPr/>
            </a:pPr>
            <a:r>
              <a:rPr lang="en-US" smtClean="0"/>
              <a:t>A Skeptical Response</a:t>
            </a:r>
          </a:p>
        </p:txBody>
      </p:sp>
      <p:sp>
        <p:nvSpPr>
          <p:cNvPr id="15362" name="Content Placeholder 2"/>
          <p:cNvSpPr>
            <a:spLocks noGrp="1"/>
          </p:cNvSpPr>
          <p:nvPr>
            <p:ph idx="4294967295"/>
          </p:nvPr>
        </p:nvSpPr>
        <p:spPr>
          <a:xfrm>
            <a:off x="457200" y="2778125"/>
            <a:ext cx="8229600" cy="3546475"/>
          </a:xfrm>
        </p:spPr>
        <p:txBody>
          <a:bodyPr/>
          <a:lstStyle/>
          <a:p>
            <a:pPr eaLnBrk="1" hangingPunct="1">
              <a:defRPr/>
            </a:pPr>
            <a:endParaRPr lang="en-US" b="1" smtClean="0"/>
          </a:p>
          <a:p>
            <a:pPr eaLnBrk="1" hangingPunct="1">
              <a:defRPr/>
            </a:pPr>
            <a:r>
              <a:rPr lang="en-US" b="1" smtClean="0"/>
              <a:t>The amalgam controversy; An evidence-based analysis </a:t>
            </a:r>
          </a:p>
          <a:p>
            <a:pPr eaLnBrk="1" hangingPunct="1">
              <a:defRPr/>
            </a:pPr>
            <a:r>
              <a:rPr lang="en-US" b="1" smtClean="0"/>
              <a:t>JOHN E. DODES, D.D.S. </a:t>
            </a:r>
          </a:p>
          <a:p>
            <a:pPr eaLnBrk="1" hangingPunct="1">
              <a:defRPr/>
            </a:pPr>
            <a:r>
              <a:rPr lang="en-US" smtClean="0"/>
              <a:t>J Am Dent Assoc, Vol 132, No 3, 348-356. </a:t>
            </a:r>
            <a:br>
              <a:rPr lang="en-US" smtClean="0"/>
            </a:br>
            <a:r>
              <a:rPr lang="en-US" smtClean="0"/>
              <a:t>© 2001 </a:t>
            </a:r>
            <a:r>
              <a:rPr lang="en-US" smtClean="0">
                <a:hlinkClick r:id="rId3"/>
              </a:rPr>
              <a:t>American Dental Association</a:t>
            </a:r>
            <a:r>
              <a:rPr lang="en-US" smtClean="0"/>
              <a:t> </a:t>
            </a:r>
          </a:p>
        </p:txBody>
      </p:sp>
      <p:pic>
        <p:nvPicPr>
          <p:cNvPr id="25603" name="Picture 5" descr="ANd9GcTkl0PRmVzM82uLYxR9mtUk2Y0PT8kxSUpoXmCa4i_RAba6fjJq9w"/>
          <p:cNvPicPr>
            <a:picLocks noChangeAspect="1" noChangeArrowheads="1"/>
          </p:cNvPicPr>
          <p:nvPr/>
        </p:nvPicPr>
        <p:blipFill>
          <a:blip r:embed="rId4"/>
          <a:srcRect/>
          <a:stretch>
            <a:fillRect/>
          </a:stretch>
        </p:blipFill>
        <p:spPr bwMode="auto">
          <a:xfrm>
            <a:off x="138113" y="115888"/>
            <a:ext cx="2947987" cy="33750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1" name="Title 1"/>
          <p:cNvSpPr>
            <a:spLocks noGrp="1"/>
          </p:cNvSpPr>
          <p:nvPr>
            <p:ph type="title" idx="4294967295"/>
          </p:nvPr>
        </p:nvSpPr>
        <p:spPr/>
        <p:txBody>
          <a:bodyPr/>
          <a:lstStyle/>
          <a:p>
            <a:pPr eaLnBrk="1" hangingPunct="1">
              <a:defRPr/>
            </a:pPr>
            <a:r>
              <a:rPr lang="en-US"/>
              <a:t>What is Mercury?</a:t>
            </a:r>
          </a:p>
        </p:txBody>
      </p:sp>
      <p:sp>
        <p:nvSpPr>
          <p:cNvPr id="3" name="Content Placeholder 2"/>
          <p:cNvSpPr>
            <a:spLocks noGrp="1"/>
          </p:cNvSpPr>
          <p:nvPr>
            <p:ph idx="4294967295"/>
          </p:nvPr>
        </p:nvSpPr>
        <p:spPr/>
        <p:txBody>
          <a:bodyPr>
            <a:normAutofit lnSpcReduction="10000"/>
          </a:bodyPr>
          <a:lstStyle/>
          <a:p>
            <a:pPr eaLnBrk="1" hangingPunct="1">
              <a:lnSpc>
                <a:spcPct val="80000"/>
              </a:lnSpc>
              <a:defRPr/>
            </a:pPr>
            <a:r>
              <a:rPr lang="en-US" sz="2900" b="1" smtClean="0">
                <a:solidFill>
                  <a:schemeClr val="folHlink"/>
                </a:solidFill>
              </a:rPr>
              <a:t>Normal component of environment, between 2,700 and 6,000 tons of mercury released annually from earth’s crust and oceans</a:t>
            </a:r>
          </a:p>
          <a:p>
            <a:pPr eaLnBrk="1" hangingPunct="1">
              <a:lnSpc>
                <a:spcPct val="80000"/>
              </a:lnSpc>
              <a:defRPr/>
            </a:pPr>
            <a:r>
              <a:rPr lang="en-US" sz="2900" b="1" smtClean="0">
                <a:solidFill>
                  <a:schemeClr val="folHlink"/>
                </a:solidFill>
              </a:rPr>
              <a:t>Another 2,000-3,000 tons released due to human activity, primarily burning household and industrial waste and coal.</a:t>
            </a:r>
          </a:p>
          <a:p>
            <a:pPr lvl="1" eaLnBrk="1" hangingPunct="1">
              <a:lnSpc>
                <a:spcPct val="80000"/>
              </a:lnSpc>
              <a:defRPr/>
            </a:pPr>
            <a:r>
              <a:rPr lang="en-US" sz="2000" smtClean="0"/>
              <a:t>Foulke JE. Mercury in fish: cause for concern? FDA Consumer 1994;Sept:6–9.</a:t>
            </a:r>
          </a:p>
          <a:p>
            <a:pPr eaLnBrk="1" hangingPunct="1">
              <a:lnSpc>
                <a:spcPct val="80000"/>
              </a:lnSpc>
              <a:defRPr/>
            </a:pPr>
            <a:r>
              <a:rPr lang="en-US" sz="2900" b="1" smtClean="0">
                <a:solidFill>
                  <a:schemeClr val="folHlink"/>
                </a:solidFill>
              </a:rPr>
              <a:t>1969 toxicology report classified mercuric compounds in order of decreasing toxicity: methyl and ethylmercury&gt;mercury vapor&gt;inorganic and organic</a:t>
            </a:r>
            <a:r>
              <a:rPr lang="en-US" sz="2900" smtClean="0"/>
              <a:t> salts</a:t>
            </a:r>
          </a:p>
          <a:p>
            <a:pPr lvl="1" eaLnBrk="1" hangingPunct="1">
              <a:lnSpc>
                <a:spcPct val="80000"/>
              </a:lnSpc>
              <a:defRPr/>
            </a:pPr>
            <a:r>
              <a:rPr lang="en-US" sz="1600" smtClean="0"/>
              <a:t>Berlin MH, Clarkson TW, Friberg LT, et al. Maximum allowable concentrations of mercury compounds: report of an international committee. Arch Environ Health 1969;19:891–905.</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49" name="Title 1"/>
          <p:cNvSpPr>
            <a:spLocks noGrp="1"/>
          </p:cNvSpPr>
          <p:nvPr>
            <p:ph type="title" idx="4294967295"/>
          </p:nvPr>
        </p:nvSpPr>
        <p:spPr/>
        <p:txBody>
          <a:bodyPr/>
          <a:lstStyle/>
          <a:p>
            <a:pPr eaLnBrk="1" hangingPunct="1">
              <a:defRPr/>
            </a:pPr>
            <a:r>
              <a:rPr lang="en-US" smtClean="0"/>
              <a:t>Why is mercury so bad?</a:t>
            </a:r>
          </a:p>
        </p:txBody>
      </p:sp>
      <p:sp>
        <p:nvSpPr>
          <p:cNvPr id="27650" name="Content Placeholder 2"/>
          <p:cNvSpPr>
            <a:spLocks noGrp="1"/>
          </p:cNvSpPr>
          <p:nvPr>
            <p:ph idx="4294967295"/>
          </p:nvPr>
        </p:nvSpPr>
        <p:spPr/>
        <p:txBody>
          <a:bodyPr/>
          <a:lstStyle/>
          <a:p>
            <a:pPr eaLnBrk="1" hangingPunct="1">
              <a:defRPr/>
            </a:pPr>
            <a:r>
              <a:rPr lang="en-US" b="1" smtClean="0">
                <a:solidFill>
                  <a:schemeClr val="folHlink"/>
                </a:solidFill>
              </a:rPr>
              <a:t>Exact mechanism of toxicity not fully understood, probably due to affinity for sulfydryl groups on proteins, but poor correlation of invivo and invitro studies makes conclusions difficult to make</a:t>
            </a:r>
          </a:p>
          <a:p>
            <a:pPr lvl="2" eaLnBrk="1" hangingPunct="1">
              <a:defRPr/>
            </a:pPr>
            <a:r>
              <a:rPr lang="en-US" smtClean="0"/>
              <a:t>Newman S. Mercury toxicity. In: Workshop on Biocompatibility of Metals in Dentistry, Chicago, July 11–13, 1984. Chicago: American Dental Association; 1984:96–8.</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7" name="Title 3"/>
          <p:cNvSpPr>
            <a:spLocks noGrp="1"/>
          </p:cNvSpPr>
          <p:nvPr>
            <p:ph type="title" idx="4294967295"/>
          </p:nvPr>
        </p:nvSpPr>
        <p:spPr/>
        <p:txBody>
          <a:bodyPr/>
          <a:lstStyle/>
          <a:p>
            <a:pPr eaLnBrk="1" hangingPunct="1">
              <a:defRPr/>
            </a:pPr>
            <a:r>
              <a:rPr lang="en-US" sz="4000" smtClean="0"/>
              <a:t>How much mercury </a:t>
            </a:r>
            <a:br>
              <a:rPr lang="en-US" sz="4000" smtClean="0"/>
            </a:br>
            <a:r>
              <a:rPr lang="en-US" sz="4000" smtClean="0"/>
              <a:t>are we talking about?</a:t>
            </a:r>
          </a:p>
        </p:txBody>
      </p:sp>
      <p:sp>
        <p:nvSpPr>
          <p:cNvPr id="3" name="Content Placeholder 2"/>
          <p:cNvSpPr>
            <a:spLocks noGrp="1"/>
          </p:cNvSpPr>
          <p:nvPr>
            <p:ph sz="half" idx="4294967295"/>
          </p:nvPr>
        </p:nvSpPr>
        <p:spPr>
          <a:xfrm>
            <a:off x="274320" y="1600200"/>
            <a:ext cx="4572000" cy="5461000"/>
          </a:xfrm>
        </p:spPr>
        <p:txBody>
          <a:bodyPr>
            <a:normAutofit fontScale="92500" lnSpcReduction="10000"/>
          </a:bodyPr>
          <a:lstStyle/>
          <a:p>
            <a:pPr eaLnBrk="1" hangingPunct="1">
              <a:lnSpc>
                <a:spcPct val="80000"/>
              </a:lnSpc>
              <a:defRPr/>
            </a:pPr>
            <a:r>
              <a:rPr lang="en-US" sz="2100" b="1" dirty="0" smtClean="0">
                <a:solidFill>
                  <a:schemeClr val="folHlink"/>
                </a:solidFill>
              </a:rPr>
              <a:t>Mercury is released into mouth due to corrosion, an oxidation-reduction reaction due to  an interaction between metals in amalgam and non-metallic elements</a:t>
            </a:r>
          </a:p>
          <a:p>
            <a:pPr lvl="2" eaLnBrk="1" hangingPunct="1">
              <a:lnSpc>
                <a:spcPct val="80000"/>
              </a:lnSpc>
              <a:defRPr/>
            </a:pPr>
            <a:r>
              <a:rPr lang="en-US" sz="1000" dirty="0" smtClean="0"/>
              <a:t>von </a:t>
            </a:r>
            <a:r>
              <a:rPr lang="en-US" sz="1000" dirty="0" err="1" smtClean="0"/>
              <a:t>Fraunhofer</a:t>
            </a:r>
            <a:r>
              <a:rPr lang="en-US" sz="1000" dirty="0" smtClean="0"/>
              <a:t> JA, </a:t>
            </a:r>
            <a:r>
              <a:rPr lang="en-US" sz="1000" dirty="0" err="1" smtClean="0"/>
              <a:t>Staheli</a:t>
            </a:r>
            <a:r>
              <a:rPr lang="en-US" sz="1000" dirty="0" smtClean="0"/>
              <a:t> PJ. Corrosion of dental amalgam. Nature 1972;240(5379):304–6</a:t>
            </a:r>
          </a:p>
          <a:p>
            <a:pPr eaLnBrk="1" hangingPunct="1">
              <a:lnSpc>
                <a:spcPct val="80000"/>
              </a:lnSpc>
              <a:defRPr/>
            </a:pPr>
            <a:r>
              <a:rPr lang="en-US" sz="2100" dirty="0" smtClean="0">
                <a:solidFill>
                  <a:schemeClr val="folHlink"/>
                </a:solidFill>
              </a:rPr>
              <a:t>Daily mercury release and absorption rate estimates range from </a:t>
            </a:r>
            <a:r>
              <a:rPr lang="en-US" sz="2100" b="1" i="1" dirty="0" smtClean="0">
                <a:solidFill>
                  <a:schemeClr val="folHlink"/>
                </a:solidFill>
              </a:rPr>
              <a:t>10mcg/cubic meter/day</a:t>
            </a:r>
            <a:r>
              <a:rPr lang="en-US" sz="1300" b="1" i="1" dirty="0" smtClean="0"/>
              <a:t>…….</a:t>
            </a:r>
          </a:p>
          <a:p>
            <a:pPr lvl="2" eaLnBrk="1" hangingPunct="1">
              <a:lnSpc>
                <a:spcPct val="80000"/>
              </a:lnSpc>
              <a:defRPr/>
            </a:pPr>
            <a:r>
              <a:rPr lang="en-US" sz="1412" dirty="0" err="1" smtClean="0"/>
              <a:t>Svare</a:t>
            </a:r>
            <a:r>
              <a:rPr lang="en-US" sz="1412" dirty="0" smtClean="0"/>
              <a:t> CW, Peterson LC, Reinhardt JW, et al. The effect of dental amalgams on mercury in expired air. J Dent Res 1981;60(9):1668–71.</a:t>
            </a:r>
            <a:r>
              <a:rPr lang="en-US" sz="1412" dirty="0" smtClean="0">
                <a:hlinkClick r:id="rId2"/>
              </a:rPr>
              <a:t> </a:t>
            </a:r>
            <a:r>
              <a:rPr lang="en-US" sz="1412" dirty="0" smtClean="0">
                <a:solidFill>
                  <a:srgbClr val="000000"/>
                </a:solidFill>
                <a:effectLst>
                  <a:outerShdw blurRad="38100" dist="38100" dir="2700000" algn="tl">
                    <a:srgbClr val="FFFFFF"/>
                  </a:outerShdw>
                </a:effectLst>
                <a:hlinkClick r:id="rId2"/>
              </a:rPr>
              <a:t>Abraham JE, Svare CW, Frank CW. The effect of dental amalgam restorations on blood mercury levels. J Dent Res 1984;63(1):71–3.</a:t>
            </a:r>
            <a:r>
              <a:rPr lang="en-US" sz="1412" dirty="0" smtClean="0">
                <a:solidFill>
                  <a:srgbClr val="000000"/>
                </a:solidFill>
                <a:effectLst>
                  <a:outerShdw blurRad="38100" dist="38100" dir="2700000" algn="tl">
                    <a:srgbClr val="FFFFFF"/>
                  </a:outerShdw>
                </a:effectLst>
                <a:hlinkClick r:id="rId3"/>
              </a:rPr>
              <a:t> Vimy MJ, Lorscheider FL. Intra-oral air mercury released from dental amalgam. J Dent Res 1985;64(8):1069–71.</a:t>
            </a:r>
            <a:r>
              <a:rPr lang="en-US" sz="1412" dirty="0" smtClean="0">
                <a:solidFill>
                  <a:srgbClr val="000000"/>
                </a:solidFill>
                <a:effectLst>
                  <a:outerShdw blurRad="38100" dist="38100" dir="2700000" algn="tl">
                    <a:srgbClr val="FFFFFF"/>
                  </a:outerShdw>
                </a:effectLst>
                <a:hlinkClick r:id="rId4"/>
              </a:rPr>
              <a:t> Vimy MJ, Lorscheider FL. Serial measurements of intra-oral air mercury: estimation of daily dose from dental amalgam. J Dent Res 1985;64(8):1072–5.</a:t>
            </a:r>
            <a:r>
              <a:rPr lang="en-US" sz="1412" dirty="0" smtClean="0">
                <a:solidFill>
                  <a:srgbClr val="000000"/>
                </a:solidFill>
                <a:effectLst>
                  <a:outerShdw blurRad="38100" dist="38100" dir="2700000" algn="tl">
                    <a:srgbClr val="FFFFFF"/>
                  </a:outerShdw>
                </a:effectLst>
                <a:hlinkClick r:id="rId5"/>
              </a:rPr>
              <a:t> Vimy MJ, Lorscheider FL. Dental amalgam mercury daily dose estimated from intra-oral vapor measurements: a predictor of mercury accumulation in human tissues. J Trace Elem Exp Med 1990;3:111–23. Hahn LJ, Kloiber R, Vimy MJ, Takahashi Y, Lorscheider FL. Dental ‘silver’ tooth restorations: a source of mercury exposure revealed by whole-body image scan and tissue analysis. FASEB J 1989;3(14): 2641–6</a:t>
            </a:r>
            <a:endParaRPr lang="en-US" sz="1412" dirty="0" smtClean="0">
              <a:solidFill>
                <a:srgbClr val="000000"/>
              </a:solidFill>
              <a:effectLst>
                <a:outerShdw blurRad="38100" dist="38100" dir="2700000" algn="tl">
                  <a:srgbClr val="FFFFFF"/>
                </a:outerShdw>
              </a:effectLst>
            </a:endParaRPr>
          </a:p>
        </p:txBody>
      </p:sp>
      <p:sp>
        <p:nvSpPr>
          <p:cNvPr id="5" name="Content Placeholder 4"/>
          <p:cNvSpPr>
            <a:spLocks noGrp="1"/>
          </p:cNvSpPr>
          <p:nvPr>
            <p:ph sz="half" idx="4294967295"/>
          </p:nvPr>
        </p:nvSpPr>
        <p:spPr>
          <a:xfrm>
            <a:off x="4648200" y="1600200"/>
            <a:ext cx="4038600" cy="4530725"/>
          </a:xfrm>
        </p:spPr>
        <p:txBody>
          <a:bodyPr>
            <a:normAutofit/>
          </a:bodyPr>
          <a:lstStyle/>
          <a:p>
            <a:pPr eaLnBrk="1" hangingPunct="1">
              <a:lnSpc>
                <a:spcPct val="80000"/>
              </a:lnSpc>
              <a:defRPr/>
            </a:pPr>
            <a:r>
              <a:rPr lang="en-US" sz="2100" b="1" smtClean="0">
                <a:solidFill>
                  <a:schemeClr val="folHlink"/>
                </a:solidFill>
              </a:rPr>
              <a:t>To </a:t>
            </a:r>
            <a:r>
              <a:rPr lang="en-US" sz="2100" b="1" i="1" smtClean="0">
                <a:solidFill>
                  <a:schemeClr val="folHlink"/>
                </a:solidFill>
              </a:rPr>
              <a:t>1-2 mcg/day</a:t>
            </a:r>
            <a:r>
              <a:rPr lang="en-US" sz="2100" b="1" smtClean="0">
                <a:solidFill>
                  <a:schemeClr val="folHlink"/>
                </a:solidFill>
              </a:rPr>
              <a:t>…..</a:t>
            </a:r>
          </a:p>
          <a:p>
            <a:pPr lvl="2" eaLnBrk="1" hangingPunct="1">
              <a:lnSpc>
                <a:spcPct val="80000"/>
              </a:lnSpc>
              <a:defRPr/>
            </a:pPr>
            <a:r>
              <a:rPr lang="en-US" sz="1000" smtClean="0"/>
              <a:t>Olsson S, Bergman M. Letter to the editor. J Dent Res 1985;66: 1289. Mackert JR Jr. Factors affecting estimation of dental amalgam mercury exposure from measurements of mercury vapor levels in intra-oral and expired air. J Dent Res 1987;66(12):1775–80.</a:t>
            </a:r>
            <a:r>
              <a:rPr lang="en-US" sz="1000" smtClean="0">
                <a:hlinkClick r:id="rId6"/>
              </a:rPr>
              <a:t>  </a:t>
            </a:r>
          </a:p>
          <a:p>
            <a:pPr lvl="2" eaLnBrk="1" hangingPunct="1">
              <a:lnSpc>
                <a:spcPct val="80000"/>
              </a:lnSpc>
              <a:defRPr/>
            </a:pPr>
            <a:r>
              <a:rPr lang="en-US" sz="1000" smtClean="0">
                <a:hlinkClick r:id="rId6"/>
              </a:rPr>
              <a:t>Berglund A, Pohl L, Olsson S, Bergman M. Determination of the rate of release of intra-oral mercury vapor from amalgam. J Dent Res 1988;67(9):1235–42.</a:t>
            </a:r>
            <a:r>
              <a:rPr lang="en-US" sz="1000" smtClean="0">
                <a:hlinkClick r:id="rId7"/>
              </a:rPr>
              <a:t> </a:t>
            </a:r>
          </a:p>
          <a:p>
            <a:pPr lvl="2" eaLnBrk="1" hangingPunct="1">
              <a:lnSpc>
                <a:spcPct val="80000"/>
              </a:lnSpc>
              <a:defRPr/>
            </a:pPr>
            <a:r>
              <a:rPr lang="en-US" sz="1000" smtClean="0">
                <a:hlinkClick r:id="rId7"/>
              </a:rPr>
              <a:t>Olsson S, Berglund A, Pohl L, Bergman M. Model of mercury vapor transport from amalgam restorations in the oral cavity. J Dent Res 1989;68(3):504–8.</a:t>
            </a:r>
            <a:r>
              <a:rPr lang="en-US" sz="1000" smtClean="0">
                <a:hlinkClick r:id="rId8"/>
              </a:rPr>
              <a:t>  </a:t>
            </a:r>
          </a:p>
          <a:p>
            <a:pPr lvl="2" eaLnBrk="1" hangingPunct="1">
              <a:lnSpc>
                <a:spcPct val="80000"/>
              </a:lnSpc>
              <a:defRPr/>
            </a:pPr>
            <a:r>
              <a:rPr lang="en-US" sz="1000" smtClean="0">
                <a:hlinkClick r:id="rId8"/>
              </a:rPr>
              <a:t>Langworth S, Kohlbeck KG, Akesson A. Mercury exposure from dental restorations, II: release and absorption. Swed Dent J 1988; 12(1–2):71–2</a:t>
            </a:r>
            <a:endParaRPr lang="en-US" sz="1000" smtClean="0"/>
          </a:p>
          <a:p>
            <a:pPr eaLnBrk="1" hangingPunct="1">
              <a:lnSpc>
                <a:spcPct val="80000"/>
              </a:lnSpc>
              <a:defRPr/>
            </a:pPr>
            <a:endParaRPr lang="en-US" sz="1300" smtClean="0"/>
          </a:p>
          <a:p>
            <a:pPr eaLnBrk="1" hangingPunct="1">
              <a:lnSpc>
                <a:spcPct val="80000"/>
              </a:lnSpc>
              <a:defRPr/>
            </a:pPr>
            <a:endParaRPr lang="en-US" sz="1300" smtClean="0"/>
          </a:p>
          <a:p>
            <a:pPr eaLnBrk="1" hangingPunct="1">
              <a:lnSpc>
                <a:spcPct val="80000"/>
              </a:lnSpc>
              <a:defRPr/>
            </a:pPr>
            <a:endParaRPr lang="en-US" sz="1300" smtClean="0"/>
          </a:p>
          <a:p>
            <a:pPr eaLnBrk="1" hangingPunct="1">
              <a:lnSpc>
                <a:spcPct val="80000"/>
              </a:lnSpc>
              <a:defRPr/>
            </a:pPr>
            <a:r>
              <a:rPr lang="en-US" sz="1300" smtClean="0"/>
              <a:t>References from:</a:t>
            </a:r>
          </a:p>
          <a:p>
            <a:pPr eaLnBrk="1" hangingPunct="1">
              <a:lnSpc>
                <a:spcPct val="80000"/>
              </a:lnSpc>
              <a:buFont typeface="Wingdings" pitchFamily="2" charset="2"/>
              <a:buNone/>
              <a:defRPr/>
            </a:pPr>
            <a:r>
              <a:rPr lang="en-US" sz="1300" smtClean="0"/>
              <a:t> 	</a:t>
            </a:r>
            <a:r>
              <a:rPr lang="en-US" sz="1700" smtClean="0"/>
              <a:t>Dodes, J</a:t>
            </a:r>
          </a:p>
          <a:p>
            <a:pPr eaLnBrk="1" hangingPunct="1">
              <a:lnSpc>
                <a:spcPct val="80000"/>
              </a:lnSpc>
              <a:buFont typeface="Wingdings" pitchFamily="2" charset="2"/>
              <a:buNone/>
              <a:defRPr/>
            </a:pPr>
            <a:r>
              <a:rPr lang="en-US" sz="1300" smtClean="0"/>
              <a:t>	</a:t>
            </a:r>
            <a:r>
              <a:rPr lang="en-US" sz="1400" smtClean="0"/>
              <a:t>J Am Dent Assoc, Vol 132, No 3, 348-356. </a:t>
            </a:r>
            <a:br>
              <a:rPr lang="en-US" sz="1400" smtClean="0"/>
            </a:br>
            <a:r>
              <a:rPr lang="en-US" sz="1400" smtClean="0"/>
              <a:t>© 2001 </a:t>
            </a:r>
            <a:r>
              <a:rPr lang="en-US" sz="1400" smtClean="0">
                <a:hlinkClick r:id="rId9"/>
              </a:rPr>
              <a:t>American Dental Association</a:t>
            </a:r>
            <a:r>
              <a:rPr lang="en-US" sz="1400" smtClean="0"/>
              <a:t> </a:t>
            </a:r>
          </a:p>
          <a:p>
            <a:pPr eaLnBrk="1" hangingPunct="1">
              <a:lnSpc>
                <a:spcPct val="80000"/>
              </a:lnSpc>
              <a:buFont typeface="Wingdings" pitchFamily="2" charset="2"/>
              <a:buNone/>
              <a:defRPr/>
            </a:pPr>
            <a:endParaRPr lang="en-US" sz="70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20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20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2000"/>
                                        <p:tgtEl>
                                          <p:spTgt spid="5">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2000"/>
                                        <p:tgtEl>
                                          <p:spTgt spid="5">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2000"/>
                                        <p:tgtEl>
                                          <p:spTgt spid="5">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2000"/>
                                        <p:tgtEl>
                                          <p:spTgt spid="5">
                                            <p:txEl>
                                              <p:pRg st="3" end="3"/>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2000"/>
                                        <p:tgtEl>
                                          <p:spTgt spid="5">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animEffect transition="in" filter="fade">
                                      <p:cBhvr>
                                        <p:cTn id="30" dur="2000"/>
                                        <p:tgtEl>
                                          <p:spTgt spid="5">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animEffect transition="in" filter="fade">
                                      <p:cBhvr>
                                        <p:cTn id="33" dur="2000"/>
                                        <p:tgtEl>
                                          <p:spTgt spid="5">
                                            <p:txEl>
                                              <p:pRg st="9" end="9"/>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5">
                                            <p:txEl>
                                              <p:pRg st="10" end="10"/>
                                            </p:txEl>
                                          </p:spTgt>
                                        </p:tgtEl>
                                        <p:attrNameLst>
                                          <p:attrName>style.visibility</p:attrName>
                                        </p:attrNameLst>
                                      </p:cBhvr>
                                      <p:to>
                                        <p:strVal val="visible"/>
                                      </p:to>
                                    </p:set>
                                    <p:animEffect transition="in" filter="fade">
                                      <p:cBhvr>
                                        <p:cTn id="36" dur="2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rmAutofit/>
          </a:bodyPr>
          <a:lstStyle/>
          <a:p>
            <a:pPr eaLnBrk="1" hangingPunct="1">
              <a:defRPr/>
            </a:pPr>
            <a:r>
              <a:rPr lang="en-US" sz="4000"/>
              <a:t>How do we know what’s too much?</a:t>
            </a:r>
          </a:p>
        </p:txBody>
      </p:sp>
      <p:sp>
        <p:nvSpPr>
          <p:cNvPr id="3" name="Content Placeholder 2"/>
          <p:cNvSpPr>
            <a:spLocks noGrp="1"/>
          </p:cNvSpPr>
          <p:nvPr>
            <p:ph idx="4294967295"/>
          </p:nvPr>
        </p:nvSpPr>
        <p:spPr/>
        <p:txBody>
          <a:bodyPr>
            <a:normAutofit fontScale="92500" lnSpcReduction="10000"/>
          </a:bodyPr>
          <a:lstStyle/>
          <a:p>
            <a:pPr eaLnBrk="1" hangingPunct="1">
              <a:lnSpc>
                <a:spcPct val="80000"/>
              </a:lnSpc>
              <a:defRPr/>
            </a:pPr>
            <a:r>
              <a:rPr lang="en-US" smtClean="0">
                <a:solidFill>
                  <a:schemeClr val="folHlink"/>
                </a:solidFill>
              </a:rPr>
              <a:t>Lowest observed adverse effect level (LOAEL)</a:t>
            </a:r>
          </a:p>
          <a:p>
            <a:pPr eaLnBrk="1" hangingPunct="1">
              <a:lnSpc>
                <a:spcPct val="80000"/>
              </a:lnSpc>
              <a:defRPr/>
            </a:pPr>
            <a:r>
              <a:rPr lang="en-US" smtClean="0">
                <a:solidFill>
                  <a:schemeClr val="folHlink"/>
                </a:solidFill>
              </a:rPr>
              <a:t>No observed adverse effect level (NOAEL)</a:t>
            </a:r>
          </a:p>
          <a:p>
            <a:pPr lvl="1" eaLnBrk="1" hangingPunct="1">
              <a:lnSpc>
                <a:spcPct val="80000"/>
              </a:lnSpc>
              <a:defRPr/>
            </a:pPr>
            <a:r>
              <a:rPr lang="en-US" smtClean="0">
                <a:solidFill>
                  <a:schemeClr val="folHlink"/>
                </a:solidFill>
              </a:rPr>
              <a:t>LOAEL is </a:t>
            </a:r>
          </a:p>
          <a:p>
            <a:pPr lvl="2" eaLnBrk="1" hangingPunct="1">
              <a:lnSpc>
                <a:spcPct val="80000"/>
              </a:lnSpc>
              <a:defRPr/>
            </a:pPr>
            <a:r>
              <a:rPr lang="en-US" b="1" i="1" smtClean="0">
                <a:solidFill>
                  <a:schemeClr val="folHlink"/>
                </a:solidFill>
              </a:rPr>
              <a:t>100 </a:t>
            </a:r>
            <a:r>
              <a:rPr lang="en-US" smtClean="0">
                <a:solidFill>
                  <a:schemeClr val="folHlink"/>
                </a:solidFill>
              </a:rPr>
              <a:t>mcg/cubic meter for clinicalmercurism, </a:t>
            </a:r>
          </a:p>
          <a:p>
            <a:pPr lvl="2" eaLnBrk="1" hangingPunct="1">
              <a:lnSpc>
                <a:spcPct val="80000"/>
              </a:lnSpc>
              <a:defRPr/>
            </a:pPr>
            <a:r>
              <a:rPr lang="en-US" b="1" i="1" smtClean="0">
                <a:solidFill>
                  <a:schemeClr val="folHlink"/>
                </a:solidFill>
              </a:rPr>
              <a:t>50 </a:t>
            </a:r>
            <a:r>
              <a:rPr lang="en-US" smtClean="0">
                <a:solidFill>
                  <a:schemeClr val="folHlink"/>
                </a:solidFill>
              </a:rPr>
              <a:t>mcg/cubic meter for nephrotoxicity</a:t>
            </a:r>
          </a:p>
          <a:p>
            <a:pPr lvl="1" eaLnBrk="1" hangingPunct="1">
              <a:lnSpc>
                <a:spcPct val="80000"/>
              </a:lnSpc>
              <a:defRPr/>
            </a:pPr>
            <a:r>
              <a:rPr lang="en-US" smtClean="0">
                <a:solidFill>
                  <a:schemeClr val="folHlink"/>
                </a:solidFill>
              </a:rPr>
              <a:t>NOAEL (WHO) is </a:t>
            </a:r>
            <a:r>
              <a:rPr lang="en-US" b="1" i="1" smtClean="0">
                <a:solidFill>
                  <a:schemeClr val="folHlink"/>
                </a:solidFill>
              </a:rPr>
              <a:t>25</a:t>
            </a:r>
            <a:r>
              <a:rPr lang="en-US" smtClean="0">
                <a:solidFill>
                  <a:schemeClr val="folHlink"/>
                </a:solidFill>
              </a:rPr>
              <a:t> for industrial threshold</a:t>
            </a:r>
          </a:p>
          <a:p>
            <a:pPr lvl="1" eaLnBrk="1" hangingPunct="1">
              <a:lnSpc>
                <a:spcPct val="80000"/>
              </a:lnSpc>
              <a:defRPr/>
            </a:pPr>
            <a:r>
              <a:rPr lang="en-US" smtClean="0">
                <a:solidFill>
                  <a:schemeClr val="folHlink"/>
                </a:solidFill>
              </a:rPr>
              <a:t>                               </a:t>
            </a:r>
            <a:r>
              <a:rPr lang="en-US" b="1" i="1" smtClean="0">
                <a:solidFill>
                  <a:schemeClr val="folHlink"/>
                </a:solidFill>
              </a:rPr>
              <a:t>5</a:t>
            </a:r>
            <a:r>
              <a:rPr lang="en-US" smtClean="0">
                <a:solidFill>
                  <a:schemeClr val="folHlink"/>
                </a:solidFill>
              </a:rPr>
              <a:t> for general public</a:t>
            </a:r>
          </a:p>
          <a:p>
            <a:pPr lvl="1" eaLnBrk="1" hangingPunct="1">
              <a:lnSpc>
                <a:spcPct val="80000"/>
              </a:lnSpc>
              <a:defRPr/>
            </a:pPr>
            <a:r>
              <a:rPr lang="en-US" smtClean="0">
                <a:solidFill>
                  <a:schemeClr val="folHlink"/>
                </a:solidFill>
              </a:rPr>
              <a:t>                               </a:t>
            </a:r>
            <a:r>
              <a:rPr lang="en-US" b="1" i="1" smtClean="0">
                <a:solidFill>
                  <a:schemeClr val="folHlink"/>
                </a:solidFill>
              </a:rPr>
              <a:t>1</a:t>
            </a:r>
            <a:r>
              <a:rPr lang="en-US" smtClean="0">
                <a:solidFill>
                  <a:schemeClr val="folHlink"/>
                </a:solidFill>
              </a:rPr>
              <a:t> for children, pregnant women and ill people.</a:t>
            </a:r>
          </a:p>
          <a:p>
            <a:pPr lvl="2" eaLnBrk="1" hangingPunct="1">
              <a:lnSpc>
                <a:spcPct val="80000"/>
              </a:lnSpc>
              <a:defRPr/>
            </a:pPr>
            <a:r>
              <a:rPr lang="en-US" sz="2000" smtClean="0"/>
              <a:t>Gerstner HB, Huff JE. Clinical toxicology of mercury. J Toxicol Environ Health 1977;2(3):491–526</a:t>
            </a:r>
          </a:p>
          <a:p>
            <a:pPr lvl="2" eaLnBrk="1" hangingPunct="1">
              <a:lnSpc>
                <a:spcPct val="80000"/>
              </a:lnSpc>
              <a:defRPr/>
            </a:pPr>
            <a:r>
              <a:rPr lang="en-US" sz="2000" smtClean="0"/>
              <a:t>Gerstner HB, Huff JE. Selected case histories and epidemiologic examples of human mercury poisoning. Clin Toxicol 1977;11(2):131–50.</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3" name="Title 1"/>
          <p:cNvSpPr>
            <a:spLocks noGrp="1"/>
          </p:cNvSpPr>
          <p:nvPr>
            <p:ph type="title" idx="4294967295"/>
          </p:nvPr>
        </p:nvSpPr>
        <p:spPr/>
        <p:txBody>
          <a:bodyPr/>
          <a:lstStyle/>
          <a:p>
            <a:pPr eaLnBrk="1" hangingPunct="1">
              <a:defRPr/>
            </a:pPr>
            <a:r>
              <a:rPr lang="en-US"/>
              <a:t>How much is too much?</a:t>
            </a:r>
          </a:p>
        </p:txBody>
      </p:sp>
      <p:sp>
        <p:nvSpPr>
          <p:cNvPr id="3" name="Content Placeholder 2"/>
          <p:cNvSpPr>
            <a:spLocks noGrp="1"/>
          </p:cNvSpPr>
          <p:nvPr>
            <p:ph idx="4294967295"/>
          </p:nvPr>
        </p:nvSpPr>
        <p:spPr/>
        <p:txBody>
          <a:bodyPr>
            <a:normAutofit/>
          </a:bodyPr>
          <a:lstStyle/>
          <a:p>
            <a:pPr eaLnBrk="1" hangingPunct="1">
              <a:lnSpc>
                <a:spcPct val="80000"/>
              </a:lnSpc>
              <a:defRPr/>
            </a:pPr>
            <a:r>
              <a:rPr lang="en-US" sz="2800" b="1" dirty="0" smtClean="0">
                <a:solidFill>
                  <a:schemeClr val="folHlink"/>
                </a:solidFill>
              </a:rPr>
              <a:t>Clinically significant effects (</a:t>
            </a:r>
            <a:r>
              <a:rPr lang="en-US" sz="2800" b="1" dirty="0" err="1" smtClean="0">
                <a:solidFill>
                  <a:schemeClr val="folHlink"/>
                </a:solidFill>
              </a:rPr>
              <a:t>erethemism</a:t>
            </a:r>
            <a:r>
              <a:rPr lang="en-US" sz="2800" b="1" dirty="0" smtClean="0">
                <a:solidFill>
                  <a:schemeClr val="folHlink"/>
                </a:solidFill>
              </a:rPr>
              <a:t>, intention tremor, gingivitis) not seen below 100mcg/cubic meter</a:t>
            </a:r>
          </a:p>
          <a:p>
            <a:pPr lvl="2" eaLnBrk="1" hangingPunct="1">
              <a:lnSpc>
                <a:spcPct val="80000"/>
              </a:lnSpc>
              <a:defRPr/>
            </a:pPr>
            <a:r>
              <a:rPr lang="en-US" sz="1300" dirty="0" smtClean="0"/>
              <a:t>U.S. Department of Health and Human Services. Committee to Coordinate Environmental Health and Related Programs. Subcommittee on Risk Management. Dental amalgam: A scientific review and recommended Public Health Service strategy for research, education and regulation—Final report of the Subcommittee on Risk Management of the Committee to Coordinate Environmental Health and Related Programs, Public Health Service. Washington: Department of Health and Human Services; 1993:Appendix III:1. DHHS publication 96–0445.</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5" name="Title 1"/>
          <p:cNvSpPr>
            <a:spLocks noGrp="1"/>
          </p:cNvSpPr>
          <p:nvPr>
            <p:ph type="title" idx="4294967295"/>
          </p:nvPr>
        </p:nvSpPr>
        <p:spPr/>
        <p:txBody>
          <a:bodyPr/>
          <a:lstStyle/>
          <a:p>
            <a:pPr eaLnBrk="1" hangingPunct="1">
              <a:defRPr/>
            </a:pPr>
            <a:r>
              <a:rPr lang="en-US"/>
              <a:t>What’s safe?</a:t>
            </a:r>
          </a:p>
        </p:txBody>
      </p:sp>
      <p:sp>
        <p:nvSpPr>
          <p:cNvPr id="3" name="Content Placeholder 2"/>
          <p:cNvSpPr>
            <a:spLocks noGrp="1"/>
          </p:cNvSpPr>
          <p:nvPr>
            <p:ph idx="4294967295"/>
          </p:nvPr>
        </p:nvSpPr>
        <p:spPr/>
        <p:txBody>
          <a:bodyPr>
            <a:normAutofit/>
          </a:bodyPr>
          <a:lstStyle/>
          <a:p>
            <a:pPr eaLnBrk="1" hangingPunct="1">
              <a:lnSpc>
                <a:spcPct val="90000"/>
              </a:lnSpc>
              <a:defRPr/>
            </a:pPr>
            <a:r>
              <a:rPr lang="en-US"/>
              <a:t>NOAEL – children 1mcg/cubic meter x 22cubic meter/day respiration rate = 20mcg/day threshold level for </a:t>
            </a:r>
            <a:r>
              <a:rPr lang="en-US" b="1" i="1"/>
              <a:t>lungs</a:t>
            </a:r>
          </a:p>
          <a:p>
            <a:pPr eaLnBrk="1" hangingPunct="1">
              <a:lnSpc>
                <a:spcPct val="90000"/>
              </a:lnSpc>
              <a:defRPr/>
            </a:pPr>
            <a:r>
              <a:rPr lang="en-US"/>
              <a:t>NOAEL -  x 10 for low absorption rate, x 2 for greater safety of mercury compounds compared to elemental mercury = 400mcg/day for </a:t>
            </a:r>
            <a:r>
              <a:rPr lang="en-US" b="1" i="1"/>
              <a:t>gastro-intestinal tract.</a:t>
            </a:r>
          </a:p>
          <a:p>
            <a:pPr lvl="2" eaLnBrk="1" hangingPunct="1">
              <a:lnSpc>
                <a:spcPct val="90000"/>
              </a:lnSpc>
              <a:defRPr/>
            </a:pPr>
            <a:r>
              <a:rPr lang="en-US"/>
              <a:t>Eley BM. The future of dental amalgam: a review of the literature, Part 4—mercury exposure hazards and risk assessment. Br Dent J 1997;182(10):373–81</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What’s not safe</a:t>
            </a:r>
            <a:endParaRPr lang="en-US" dirty="0"/>
          </a:p>
        </p:txBody>
      </p:sp>
      <p:sp>
        <p:nvSpPr>
          <p:cNvPr id="4" name="Content Placeholder 3"/>
          <p:cNvSpPr>
            <a:spLocks noGrp="1"/>
          </p:cNvSpPr>
          <p:nvPr>
            <p:ph idx="1"/>
          </p:nvPr>
        </p:nvSpPr>
        <p:spPr/>
        <p:txBody>
          <a:bodyPr/>
          <a:lstStyle/>
          <a:p>
            <a:r>
              <a:rPr lang="en-US" sz="2800" dirty="0" smtClean="0"/>
              <a:t>In </a:t>
            </a:r>
            <a:r>
              <a:rPr lang="en-US" sz="2800" dirty="0" err="1" smtClean="0"/>
              <a:t>Minamata</a:t>
            </a:r>
            <a:r>
              <a:rPr lang="en-US" sz="2800" dirty="0" smtClean="0"/>
              <a:t>, Japan, industrial waste released large volumes of mercury into ocean, which was metabolized into </a:t>
            </a:r>
            <a:r>
              <a:rPr lang="en-US" sz="2800" dirty="0" err="1" smtClean="0"/>
              <a:t>methylmecury</a:t>
            </a:r>
            <a:r>
              <a:rPr lang="en-US" sz="2800" dirty="0" smtClean="0"/>
              <a:t> by bacteria, eaten by fish, and then Japanese people</a:t>
            </a:r>
          </a:p>
          <a:p>
            <a:r>
              <a:rPr lang="en-US" sz="2800" dirty="0" smtClean="0"/>
              <a:t>Death, central nervous system disturbances, and </a:t>
            </a:r>
            <a:r>
              <a:rPr lang="en-US" sz="2800" dirty="0" err="1" smtClean="0"/>
              <a:t>teratogenic</a:t>
            </a:r>
            <a:r>
              <a:rPr lang="en-US" sz="2800" dirty="0" smtClean="0"/>
              <a:t> effects occurred, known as </a:t>
            </a:r>
            <a:r>
              <a:rPr lang="en-US" sz="2800" dirty="0" err="1" smtClean="0"/>
              <a:t>Minamata</a:t>
            </a:r>
            <a:r>
              <a:rPr lang="en-US" sz="2800" dirty="0" smtClean="0"/>
              <a:t> Disease</a:t>
            </a:r>
          </a:p>
          <a:p>
            <a:r>
              <a:rPr lang="en-US" sz="2800" dirty="0" smtClean="0"/>
              <a:t>It is estimated that 5mg/day is necessary dose for </a:t>
            </a:r>
            <a:r>
              <a:rPr lang="en-US" sz="2800" dirty="0" err="1" smtClean="0"/>
              <a:t>Minamata</a:t>
            </a:r>
            <a:r>
              <a:rPr lang="en-US" sz="2800" dirty="0" smtClean="0"/>
              <a:t> disease, an amount </a:t>
            </a:r>
            <a:r>
              <a:rPr lang="en-US" sz="2800" b="1" i="1" dirty="0" smtClean="0">
                <a:solidFill>
                  <a:srgbClr val="FF0000"/>
                </a:solidFill>
              </a:rPr>
              <a:t>1,000 times higher </a:t>
            </a:r>
            <a:r>
              <a:rPr lang="en-US" sz="2800" dirty="0" smtClean="0"/>
              <a:t>than dosages we are discussing</a:t>
            </a:r>
            <a:endParaRPr lang="en-US" sz="28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defRPr/>
            </a:pPr>
            <a:r>
              <a:rPr lang="en-US" smtClean="0"/>
              <a:t>What is Amalgam?</a:t>
            </a:r>
          </a:p>
        </p:txBody>
      </p:sp>
      <p:sp>
        <p:nvSpPr>
          <p:cNvPr id="81923" name="Rectangle 3"/>
          <p:cNvSpPr>
            <a:spLocks noGrp="1" noChangeArrowheads="1"/>
          </p:cNvSpPr>
          <p:nvPr>
            <p:ph type="body" idx="1"/>
          </p:nvPr>
        </p:nvSpPr>
        <p:spPr/>
        <p:txBody>
          <a:bodyPr/>
          <a:lstStyle/>
          <a:p>
            <a:pPr eaLnBrk="1" hangingPunct="1">
              <a:defRPr/>
            </a:pPr>
            <a:endParaRPr lang="en-US"/>
          </a:p>
        </p:txBody>
      </p:sp>
      <p:pic>
        <p:nvPicPr>
          <p:cNvPr id="16387" name="Picture 5"/>
          <p:cNvPicPr>
            <a:picLocks noChangeAspect="1" noChangeArrowheads="1"/>
          </p:cNvPicPr>
          <p:nvPr/>
        </p:nvPicPr>
        <p:blipFill>
          <a:blip r:embed="rId2"/>
          <a:srcRect/>
          <a:stretch>
            <a:fillRect/>
          </a:stretch>
        </p:blipFill>
        <p:spPr bwMode="auto">
          <a:xfrm>
            <a:off x="5924550" y="1744663"/>
            <a:ext cx="3219450" cy="3343275"/>
          </a:xfrm>
          <a:prstGeom prst="rect">
            <a:avLst/>
          </a:prstGeom>
          <a:noFill/>
          <a:ln w="9525">
            <a:noFill/>
            <a:miter lim="800000"/>
            <a:headEnd/>
            <a:tailEnd/>
          </a:ln>
        </p:spPr>
      </p:pic>
      <p:pic>
        <p:nvPicPr>
          <p:cNvPr id="16388" name="Picture 6"/>
          <p:cNvPicPr>
            <a:picLocks noChangeAspect="1" noChangeArrowheads="1"/>
          </p:cNvPicPr>
          <p:nvPr/>
        </p:nvPicPr>
        <p:blipFill>
          <a:blip r:embed="rId3"/>
          <a:srcRect/>
          <a:stretch>
            <a:fillRect/>
          </a:stretch>
        </p:blipFill>
        <p:spPr bwMode="auto">
          <a:xfrm>
            <a:off x="0" y="1744663"/>
            <a:ext cx="2967038" cy="5345112"/>
          </a:xfrm>
          <a:prstGeom prst="rect">
            <a:avLst/>
          </a:prstGeom>
          <a:noFill/>
          <a:ln w="9525">
            <a:noFill/>
            <a:miter lim="800000"/>
            <a:headEnd/>
            <a:tailEnd/>
          </a:ln>
        </p:spPr>
      </p:pic>
      <p:pic>
        <p:nvPicPr>
          <p:cNvPr id="16389" name="Picture 7"/>
          <p:cNvPicPr>
            <a:picLocks noChangeAspect="1" noChangeArrowheads="1"/>
          </p:cNvPicPr>
          <p:nvPr/>
        </p:nvPicPr>
        <p:blipFill>
          <a:blip r:embed="rId4"/>
          <a:srcRect l="17290" t="2208" r="27458"/>
          <a:stretch>
            <a:fillRect/>
          </a:stretch>
        </p:blipFill>
        <p:spPr bwMode="auto">
          <a:xfrm>
            <a:off x="3119438" y="1600200"/>
            <a:ext cx="2632075" cy="5362575"/>
          </a:xfrm>
          <a:prstGeom prst="rect">
            <a:avLst/>
          </a:prstGeom>
          <a:noFill/>
          <a:ln w="9525">
            <a:noFill/>
            <a:miter lim="800000"/>
            <a:headEnd/>
            <a:tailEnd/>
          </a:ln>
        </p:spPr>
      </p:pic>
      <p:pic>
        <p:nvPicPr>
          <p:cNvPr id="16390" name="Picture 8" descr="Holistic amalgam picture"/>
          <p:cNvPicPr>
            <a:picLocks noChangeAspect="1" noChangeArrowheads="1"/>
          </p:cNvPicPr>
          <p:nvPr/>
        </p:nvPicPr>
        <p:blipFill>
          <a:blip r:embed="rId5">
            <a:lum bright="-18000" contrast="18000"/>
          </a:blip>
          <a:srcRect/>
          <a:stretch>
            <a:fillRect/>
          </a:stretch>
        </p:blipFill>
        <p:spPr bwMode="auto">
          <a:xfrm>
            <a:off x="5924550" y="5199063"/>
            <a:ext cx="3219450" cy="1562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9" name="Title 1"/>
          <p:cNvSpPr>
            <a:spLocks noGrp="1"/>
          </p:cNvSpPr>
          <p:nvPr>
            <p:ph type="title" idx="4294967295"/>
          </p:nvPr>
        </p:nvSpPr>
        <p:spPr/>
        <p:txBody>
          <a:bodyPr/>
          <a:lstStyle/>
          <a:p>
            <a:pPr eaLnBrk="1" hangingPunct="1">
              <a:defRPr/>
            </a:pPr>
            <a:r>
              <a:rPr lang="en-US" dirty="0" err="1" smtClean="0"/>
              <a:t>Nunsense</a:t>
            </a:r>
            <a:r>
              <a:rPr lang="en-US" dirty="0" smtClean="0"/>
              <a:t>!</a:t>
            </a:r>
            <a:endParaRPr lang="en-US" dirty="0"/>
          </a:p>
        </p:txBody>
      </p:sp>
      <p:sp>
        <p:nvSpPr>
          <p:cNvPr id="32770" name="Content Placeholder 2"/>
          <p:cNvSpPr>
            <a:spLocks noGrp="1"/>
          </p:cNvSpPr>
          <p:nvPr>
            <p:ph idx="4294967295"/>
          </p:nvPr>
        </p:nvSpPr>
        <p:spPr>
          <a:xfrm>
            <a:off x="457200" y="1903413"/>
            <a:ext cx="8229600" cy="4530725"/>
          </a:xfrm>
        </p:spPr>
        <p:txBody>
          <a:bodyPr/>
          <a:lstStyle/>
          <a:p>
            <a:pPr eaLnBrk="1" hangingPunct="1">
              <a:defRPr/>
            </a:pPr>
            <a:r>
              <a:rPr lang="en-US" dirty="0" smtClean="0"/>
              <a:t>Nuns, aged between 72 and 102, living together in two convents </a:t>
            </a:r>
            <a:r>
              <a:rPr lang="en-US" dirty="0" err="1" smtClean="0"/>
              <a:t>w/w/out</a:t>
            </a:r>
            <a:r>
              <a:rPr lang="en-US" dirty="0" smtClean="0"/>
              <a:t> Alzheimer’s compared to each other</a:t>
            </a:r>
          </a:p>
          <a:p>
            <a:pPr eaLnBrk="1" hangingPunct="1">
              <a:defRPr/>
            </a:pPr>
            <a:r>
              <a:rPr lang="en-US" dirty="0" smtClean="0"/>
              <a:t>Nuns </a:t>
            </a:r>
            <a:r>
              <a:rPr lang="en-US" dirty="0" err="1" smtClean="0"/>
              <a:t>w/w/out</a:t>
            </a:r>
            <a:r>
              <a:rPr lang="en-US" dirty="0" smtClean="0"/>
              <a:t> amalgams had equivalent scores on eight cognitive tests, and on autopsy.  </a:t>
            </a:r>
          </a:p>
          <a:p>
            <a:pPr lvl="2" eaLnBrk="1" hangingPunct="1">
              <a:defRPr/>
            </a:pPr>
            <a:r>
              <a:rPr lang="en-US" dirty="0" smtClean="0"/>
              <a:t>Saxe SR, </a:t>
            </a:r>
            <a:r>
              <a:rPr lang="en-US" dirty="0" err="1" smtClean="0"/>
              <a:t>Snowdon</a:t>
            </a:r>
            <a:r>
              <a:rPr lang="en-US" dirty="0" smtClean="0"/>
              <a:t> DA, </a:t>
            </a:r>
            <a:r>
              <a:rPr lang="en-US" dirty="0" err="1" smtClean="0"/>
              <a:t>Wekstein</a:t>
            </a:r>
            <a:r>
              <a:rPr lang="en-US" dirty="0" smtClean="0"/>
              <a:t> MW, et al. Dental amalgam and cognitive function in older women: findings from the nun study. JADA 1995;126(11):1495–501</a:t>
            </a:r>
          </a:p>
        </p:txBody>
      </p:sp>
      <p:pic>
        <p:nvPicPr>
          <p:cNvPr id="35843" name="Picture 4" descr="nuns"/>
          <p:cNvPicPr>
            <a:picLocks noChangeAspect="1" noChangeArrowheads="1"/>
          </p:cNvPicPr>
          <p:nvPr/>
        </p:nvPicPr>
        <p:blipFill>
          <a:blip r:embed="rId2"/>
          <a:srcRect/>
          <a:stretch>
            <a:fillRect/>
          </a:stretch>
        </p:blipFill>
        <p:spPr bwMode="auto">
          <a:xfrm>
            <a:off x="6549100" y="0"/>
            <a:ext cx="2476500" cy="19034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3" name="Title 1"/>
          <p:cNvSpPr>
            <a:spLocks noGrp="1"/>
          </p:cNvSpPr>
          <p:nvPr>
            <p:ph type="title" idx="4294967295"/>
          </p:nvPr>
        </p:nvSpPr>
        <p:spPr/>
        <p:txBody>
          <a:bodyPr/>
          <a:lstStyle/>
          <a:p>
            <a:pPr eaLnBrk="1" hangingPunct="1">
              <a:defRPr/>
            </a:pPr>
            <a:r>
              <a:rPr lang="en-US"/>
              <a:t>What about us dentists?</a:t>
            </a:r>
          </a:p>
        </p:txBody>
      </p:sp>
      <p:sp>
        <p:nvSpPr>
          <p:cNvPr id="3" name="Content Placeholder 2"/>
          <p:cNvSpPr>
            <a:spLocks noGrp="1"/>
          </p:cNvSpPr>
          <p:nvPr>
            <p:ph idx="4294967295"/>
          </p:nvPr>
        </p:nvSpPr>
        <p:spPr/>
        <p:txBody>
          <a:bodyPr>
            <a:normAutofit fontScale="92500" lnSpcReduction="10000"/>
          </a:bodyPr>
          <a:lstStyle/>
          <a:p>
            <a:pPr eaLnBrk="1" hangingPunct="1">
              <a:lnSpc>
                <a:spcPct val="80000"/>
              </a:lnSpc>
              <a:defRPr/>
            </a:pPr>
            <a:r>
              <a:rPr lang="en-US" sz="2900" b="1" dirty="0" smtClean="0">
                <a:solidFill>
                  <a:schemeClr val="folHlink"/>
                </a:solidFill>
              </a:rPr>
              <a:t>Urine tests conducted on dentists at  2 ADA conventions showed higher concentrations of mercury in urine than general public</a:t>
            </a:r>
          </a:p>
          <a:p>
            <a:pPr eaLnBrk="1" hangingPunct="1">
              <a:lnSpc>
                <a:spcPct val="80000"/>
              </a:lnSpc>
              <a:defRPr/>
            </a:pPr>
            <a:r>
              <a:rPr lang="en-US" sz="2900" b="1" dirty="0" smtClean="0">
                <a:solidFill>
                  <a:schemeClr val="folHlink"/>
                </a:solidFill>
              </a:rPr>
              <a:t>No greater kidney dysfunction than general populace</a:t>
            </a:r>
          </a:p>
          <a:p>
            <a:pPr lvl="2" eaLnBrk="1" hangingPunct="1">
              <a:lnSpc>
                <a:spcPct val="80000"/>
              </a:lnSpc>
              <a:defRPr/>
            </a:pPr>
            <a:r>
              <a:rPr lang="en-US" sz="1900" dirty="0" err="1" smtClean="0"/>
              <a:t>Joselow</a:t>
            </a:r>
            <a:r>
              <a:rPr lang="en-US" sz="1900" dirty="0" smtClean="0"/>
              <a:t> NM, Ruiz R, Goldwater LJ. Absorption and excretion of mercury in man, XIV: salivary excretion of mercury and its relationship to blood and urine mercury. Arch Environ Health 1968;17(1):35–8.</a:t>
            </a:r>
          </a:p>
          <a:p>
            <a:pPr lvl="2" eaLnBrk="1" hangingPunct="1">
              <a:lnSpc>
                <a:spcPct val="80000"/>
              </a:lnSpc>
              <a:defRPr/>
            </a:pPr>
            <a:r>
              <a:rPr lang="en-US" sz="1900" dirty="0" err="1" smtClean="0"/>
              <a:t>Eley</a:t>
            </a:r>
            <a:r>
              <a:rPr lang="en-US" sz="1900" dirty="0" smtClean="0"/>
              <a:t> BM. The future of dental amalgam: a review of the literature, Part 2—mercury exposure in dental practice. Br Dent J 1997;182(8): 293–7.</a:t>
            </a:r>
          </a:p>
          <a:p>
            <a:pPr lvl="2" eaLnBrk="1" hangingPunct="1">
              <a:lnSpc>
                <a:spcPct val="80000"/>
              </a:lnSpc>
              <a:defRPr/>
            </a:pPr>
            <a:r>
              <a:rPr lang="en-US" sz="1900" dirty="0" smtClean="0"/>
              <a:t>Powell LV, Johnson GH, </a:t>
            </a:r>
            <a:r>
              <a:rPr lang="en-US" sz="1900" dirty="0" err="1" smtClean="0"/>
              <a:t>Yashar</a:t>
            </a:r>
            <a:r>
              <a:rPr lang="en-US" sz="1900" dirty="0" smtClean="0"/>
              <a:t> M, Bales DJ. Mercury vapor release during insertion and removal of dental amalgam. </a:t>
            </a:r>
            <a:r>
              <a:rPr lang="en-US" sz="1900" dirty="0" err="1" smtClean="0"/>
              <a:t>Oper</a:t>
            </a:r>
            <a:r>
              <a:rPr lang="en-US" sz="1900" dirty="0" smtClean="0"/>
              <a:t> Dent 1994;19(2):70–4</a:t>
            </a:r>
          </a:p>
          <a:p>
            <a:pPr lvl="2" eaLnBrk="1" hangingPunct="1">
              <a:lnSpc>
                <a:spcPct val="80000"/>
              </a:lnSpc>
              <a:defRPr/>
            </a:pPr>
            <a:r>
              <a:rPr lang="en-US" sz="1900" dirty="0" err="1" smtClean="0"/>
              <a:t>Naleway</a:t>
            </a:r>
            <a:r>
              <a:rPr lang="en-US" sz="1900" dirty="0" smtClean="0"/>
              <a:t> C, Chou HN, Muller T, </a:t>
            </a:r>
            <a:r>
              <a:rPr lang="en-US" sz="1900" dirty="0" err="1" smtClean="0"/>
              <a:t>Dabney</a:t>
            </a:r>
            <a:r>
              <a:rPr lang="en-US" sz="1900" dirty="0" smtClean="0"/>
              <a:t> J, </a:t>
            </a:r>
            <a:r>
              <a:rPr lang="en-US" sz="1900" dirty="0" err="1" smtClean="0"/>
              <a:t>Roxe</a:t>
            </a:r>
            <a:r>
              <a:rPr lang="en-US" sz="1900" dirty="0" smtClean="0"/>
              <a:t> D, </a:t>
            </a:r>
            <a:r>
              <a:rPr lang="en-US" sz="1900" dirty="0" err="1" smtClean="0"/>
              <a:t>Siddiqui</a:t>
            </a:r>
            <a:r>
              <a:rPr lang="en-US" sz="1900" dirty="0" smtClean="0"/>
              <a:t> F. On-site screening for urinary Hg concentrations and correlation with </a:t>
            </a:r>
            <a:r>
              <a:rPr lang="en-US" sz="1900" dirty="0" err="1" smtClean="0"/>
              <a:t>glomerular</a:t>
            </a:r>
            <a:r>
              <a:rPr lang="en-US" sz="1900" dirty="0" smtClean="0"/>
              <a:t> and renal tubular function. J Public Health Dent 1991; 51(1):12–7.</a:t>
            </a:r>
            <a:r>
              <a:rPr lang="en-US" sz="1900" u="sng" dirty="0" smtClean="0">
                <a:hlinkClick r:id="rId2"/>
              </a:rPr>
              <a:t>[Medline] </a:t>
            </a:r>
            <a:endParaRPr lang="en-US" sz="1900" u="sng" dirty="0" smtClean="0"/>
          </a:p>
          <a:p>
            <a:pPr lvl="2" eaLnBrk="1" hangingPunct="1">
              <a:lnSpc>
                <a:spcPct val="80000"/>
              </a:lnSpc>
              <a:defRPr/>
            </a:pPr>
            <a:endParaRPr lang="en-US" sz="1900" u="sng" dirty="0" smtClean="0"/>
          </a:p>
          <a:p>
            <a:pPr lvl="2" eaLnBrk="1" hangingPunct="1">
              <a:lnSpc>
                <a:spcPct val="80000"/>
              </a:lnSpc>
              <a:defRPr/>
            </a:pPr>
            <a:endParaRPr lang="en-US" sz="1900" u="sng" dirty="0" smtClean="0"/>
          </a:p>
          <a:p>
            <a:pPr lvl="2" eaLnBrk="1" hangingPunct="1">
              <a:lnSpc>
                <a:spcPct val="80000"/>
              </a:lnSpc>
              <a:defRPr/>
            </a:pPr>
            <a:endParaRPr lang="en-US" sz="1900" u="sng" dirty="0" smtClean="0"/>
          </a:p>
          <a:p>
            <a:pPr lvl="2" eaLnBrk="1" hangingPunct="1">
              <a:lnSpc>
                <a:spcPct val="80000"/>
              </a:lnSpc>
              <a:defRPr/>
            </a:pPr>
            <a:endParaRPr lang="en-US" sz="1900" u="sng" dirty="0" smtClean="0"/>
          </a:p>
          <a:p>
            <a:pPr lvl="2" eaLnBrk="1" hangingPunct="1">
              <a:lnSpc>
                <a:spcPct val="80000"/>
              </a:lnSpc>
              <a:defRPr/>
            </a:pPr>
            <a:endParaRPr lang="en-US" sz="1900" u="sng" dirty="0" smtClean="0"/>
          </a:p>
          <a:p>
            <a:pPr lvl="2" eaLnBrk="1" hangingPunct="1">
              <a:lnSpc>
                <a:spcPct val="80000"/>
              </a:lnSpc>
              <a:defRPr/>
            </a:pPr>
            <a:endParaRPr lang="en-US" sz="1900" u="sng" dirty="0" smtClean="0"/>
          </a:p>
          <a:p>
            <a:pPr lvl="2" eaLnBrk="1" hangingPunct="1">
              <a:lnSpc>
                <a:spcPct val="80000"/>
              </a:lnSpc>
              <a:defRPr/>
            </a:pPr>
            <a:endParaRPr lang="en-US" sz="1900" u="sng" dirty="0" smtClean="0"/>
          </a:p>
          <a:p>
            <a:pPr lvl="2" eaLnBrk="1" hangingPunct="1">
              <a:lnSpc>
                <a:spcPct val="80000"/>
              </a:lnSpc>
              <a:defRPr/>
            </a:pPr>
            <a:endParaRPr lang="en-US" sz="1900" u="sng" dirty="0" smtClean="0"/>
          </a:p>
          <a:p>
            <a:pPr lvl="2" eaLnBrk="1" hangingPunct="1">
              <a:lnSpc>
                <a:spcPct val="80000"/>
              </a:lnSpc>
              <a:defRPr/>
            </a:pPr>
            <a:endParaRPr lang="en-US" sz="1900" u="sng" dirty="0" smtClean="0"/>
          </a:p>
          <a:p>
            <a:pPr lvl="2" eaLnBrk="1" hangingPunct="1">
              <a:lnSpc>
                <a:spcPct val="80000"/>
              </a:lnSpc>
              <a:defRPr/>
            </a:pPr>
            <a:endParaRPr lang="en-US" sz="1900" u="sng" dirty="0" smtClean="0"/>
          </a:p>
          <a:p>
            <a:pPr lvl="2" eaLnBrk="1" hangingPunct="1">
              <a:lnSpc>
                <a:spcPct val="80000"/>
              </a:lnSpc>
              <a:defRPr/>
            </a:pPr>
            <a:endParaRPr lang="en-US" sz="1900" u="sng" dirty="0" smtClean="0"/>
          </a:p>
          <a:p>
            <a:pPr lvl="2" eaLnBrk="1" hangingPunct="1">
              <a:lnSpc>
                <a:spcPct val="80000"/>
              </a:lnSpc>
              <a:defRPr/>
            </a:pPr>
            <a:endParaRPr lang="en-US" sz="1900" u="sng" dirty="0" smtClean="0"/>
          </a:p>
          <a:p>
            <a:pPr lvl="2" eaLnBrk="1" hangingPunct="1">
              <a:lnSpc>
                <a:spcPct val="80000"/>
              </a:lnSpc>
              <a:defRPr/>
            </a:pPr>
            <a:endParaRPr lang="en-US" sz="1900" u="sng" dirty="0" smtClean="0"/>
          </a:p>
          <a:p>
            <a:pPr lvl="2" eaLnBrk="1" hangingPunct="1">
              <a:lnSpc>
                <a:spcPct val="80000"/>
              </a:lnSpc>
              <a:defRPr/>
            </a:pPr>
            <a:endParaRPr lang="en-US" sz="1900" u="sng" dirty="0" smtClean="0"/>
          </a:p>
          <a:p>
            <a:pPr lvl="2" eaLnBrk="1" hangingPunct="1">
              <a:lnSpc>
                <a:spcPct val="80000"/>
              </a:lnSpc>
              <a:defRPr/>
            </a:pPr>
            <a:endParaRPr lang="en-US" sz="1900" u="sng" dirty="0" smtClean="0"/>
          </a:p>
          <a:p>
            <a:pPr lvl="2" eaLnBrk="1" hangingPunct="1">
              <a:lnSpc>
                <a:spcPct val="80000"/>
              </a:lnSpc>
              <a:defRPr/>
            </a:pPr>
            <a:endParaRPr lang="en-US" sz="1900" u="sng" dirty="0" smtClean="0"/>
          </a:p>
          <a:p>
            <a:pPr lvl="2" eaLnBrk="1" hangingPunct="1">
              <a:lnSpc>
                <a:spcPct val="80000"/>
              </a:lnSpc>
              <a:defRPr/>
            </a:pPr>
            <a:endParaRPr lang="en-US" sz="1900" u="sng" dirty="0" smtClean="0"/>
          </a:p>
          <a:p>
            <a:pPr lvl="2" eaLnBrk="1" hangingPunct="1">
              <a:lnSpc>
                <a:spcPct val="80000"/>
              </a:lnSpc>
              <a:defRPr/>
            </a:pPr>
            <a:endParaRPr lang="en-US" sz="1900"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600" decel="100000"/>
                                        <p:tgtEl>
                                          <p:spTgt spid="3">
                                            <p:txEl>
                                              <p:pRg st="1" end="1"/>
                                            </p:txEl>
                                          </p:spTgt>
                                        </p:tgtEl>
                                      </p:cBhvr>
                                    </p:animEffect>
                                    <p:anim calcmode="lin" valueType="num">
                                      <p:cBhvr>
                                        <p:cTn id="8" dur="16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9" dur="16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10" dur="16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3">
                                            <p:txEl>
                                              <p:pRg st="1" end="1"/>
                                            </p:txEl>
                                          </p:spTgt>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600" decel="100000"/>
                                        <p:tgtEl>
                                          <p:spTgt spid="3">
                                            <p:txEl>
                                              <p:pRg st="2" end="2"/>
                                            </p:txEl>
                                          </p:spTgt>
                                        </p:tgtEl>
                                      </p:cBhvr>
                                    </p:animEffect>
                                    <p:anim calcmode="lin" valueType="num">
                                      <p:cBhvr>
                                        <p:cTn id="16" dur="16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17" dur="16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18" dur="16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19" dur="400" accel="100000" fill="hold">
                                          <p:stCondLst>
                                            <p:cond delay="16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20" dur="400" accel="100000" fill="hold">
                                          <p:stCondLst>
                                            <p:cond delay="1600"/>
                                          </p:stCondLst>
                                        </p:cTn>
                                        <p:tgtEl>
                                          <p:spTgt spid="3">
                                            <p:txEl>
                                              <p:pRg st="2" end="2"/>
                                            </p:txEl>
                                          </p:spTgt>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1600" decel="100000"/>
                                        <p:tgtEl>
                                          <p:spTgt spid="3">
                                            <p:txEl>
                                              <p:pRg st="3" end="3"/>
                                            </p:txEl>
                                          </p:spTgt>
                                        </p:tgtEl>
                                      </p:cBhvr>
                                    </p:animEffect>
                                    <p:anim calcmode="lin" valueType="num">
                                      <p:cBhvr>
                                        <p:cTn id="24" dur="1600" decel="100000" fill="hold"/>
                                        <p:tgtEl>
                                          <p:spTgt spid="3">
                                            <p:txEl>
                                              <p:pRg st="3" end="3"/>
                                            </p:txEl>
                                          </p:spTgt>
                                        </p:tgtEl>
                                        <p:attrNameLst>
                                          <p:attrName>style.rotation</p:attrName>
                                        </p:attrNameLst>
                                      </p:cBhvr>
                                      <p:tavLst>
                                        <p:tav tm="0">
                                          <p:val>
                                            <p:fltVal val="-90"/>
                                          </p:val>
                                        </p:tav>
                                        <p:tav tm="100000">
                                          <p:val>
                                            <p:fltVal val="0"/>
                                          </p:val>
                                        </p:tav>
                                      </p:tavLst>
                                    </p:anim>
                                    <p:anim calcmode="lin" valueType="num">
                                      <p:cBhvr>
                                        <p:cTn id="25" dur="1600" decel="100000" fill="hold"/>
                                        <p:tgtEl>
                                          <p:spTgt spid="3">
                                            <p:txEl>
                                              <p:pRg st="3" end="3"/>
                                            </p:txEl>
                                          </p:spTgt>
                                        </p:tgtEl>
                                        <p:attrNameLst>
                                          <p:attrName>ppt_x</p:attrName>
                                        </p:attrNameLst>
                                      </p:cBhvr>
                                      <p:tavLst>
                                        <p:tav tm="0">
                                          <p:val>
                                            <p:strVal val="#ppt_x+0.4"/>
                                          </p:val>
                                        </p:tav>
                                        <p:tav tm="100000">
                                          <p:val>
                                            <p:strVal val="#ppt_x-0.05"/>
                                          </p:val>
                                        </p:tav>
                                      </p:tavLst>
                                    </p:anim>
                                    <p:anim calcmode="lin" valueType="num">
                                      <p:cBhvr>
                                        <p:cTn id="26" dur="1600" decel="100000" fill="hold"/>
                                        <p:tgtEl>
                                          <p:spTgt spid="3">
                                            <p:txEl>
                                              <p:pRg st="3" end="3"/>
                                            </p:txEl>
                                          </p:spTgt>
                                        </p:tgtEl>
                                        <p:attrNameLst>
                                          <p:attrName>ppt_y</p:attrName>
                                        </p:attrNameLst>
                                      </p:cBhvr>
                                      <p:tavLst>
                                        <p:tav tm="0">
                                          <p:val>
                                            <p:strVal val="#ppt_y-0.4"/>
                                          </p:val>
                                        </p:tav>
                                        <p:tav tm="100000">
                                          <p:val>
                                            <p:strVal val="#ppt_y+0.1"/>
                                          </p:val>
                                        </p:tav>
                                      </p:tavLst>
                                    </p:anim>
                                    <p:anim calcmode="lin" valueType="num">
                                      <p:cBhvr>
                                        <p:cTn id="27" dur="400" accel="100000" fill="hold">
                                          <p:stCondLst>
                                            <p:cond delay="1600"/>
                                          </p:stCondLst>
                                        </p:cTn>
                                        <p:tgtEl>
                                          <p:spTgt spid="3">
                                            <p:txEl>
                                              <p:pRg st="3" end="3"/>
                                            </p:txEl>
                                          </p:spTgt>
                                        </p:tgtEl>
                                        <p:attrNameLst>
                                          <p:attrName>ppt_x</p:attrName>
                                        </p:attrNameLst>
                                      </p:cBhvr>
                                      <p:tavLst>
                                        <p:tav tm="0">
                                          <p:val>
                                            <p:strVal val="#ppt_x-0.05"/>
                                          </p:val>
                                        </p:tav>
                                        <p:tav tm="100000">
                                          <p:val>
                                            <p:strVal val="#ppt_x"/>
                                          </p:val>
                                        </p:tav>
                                      </p:tavLst>
                                    </p:anim>
                                    <p:anim calcmode="lin" valueType="num">
                                      <p:cBhvr>
                                        <p:cTn id="28" dur="400" accel="100000" fill="hold">
                                          <p:stCondLst>
                                            <p:cond delay="1600"/>
                                          </p:stCondLst>
                                        </p:cTn>
                                        <p:tgtEl>
                                          <p:spTgt spid="3">
                                            <p:txEl>
                                              <p:pRg st="3" end="3"/>
                                            </p:txEl>
                                          </p:spTgt>
                                        </p:tgtEl>
                                        <p:attrNameLst>
                                          <p:attrName>ppt_y</p:attrName>
                                        </p:attrNameLst>
                                      </p:cBhvr>
                                      <p:tavLst>
                                        <p:tav tm="0">
                                          <p:val>
                                            <p:strVal val="#ppt_y+0.1"/>
                                          </p:val>
                                        </p:tav>
                                        <p:tav tm="100000">
                                          <p:val>
                                            <p:strVal val="#ppt_y"/>
                                          </p:val>
                                        </p:tav>
                                      </p:tavLst>
                                    </p:anim>
                                  </p:childTnLst>
                                </p:cTn>
                              </p:par>
                              <p:par>
                                <p:cTn id="29" presetID="30"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600" decel="100000"/>
                                        <p:tgtEl>
                                          <p:spTgt spid="3">
                                            <p:txEl>
                                              <p:pRg st="4" end="4"/>
                                            </p:txEl>
                                          </p:spTgt>
                                        </p:tgtEl>
                                      </p:cBhvr>
                                    </p:animEffect>
                                    <p:anim calcmode="lin" valueType="num">
                                      <p:cBhvr>
                                        <p:cTn id="32" dur="1600" decel="100000" fill="hold"/>
                                        <p:tgtEl>
                                          <p:spTgt spid="3">
                                            <p:txEl>
                                              <p:pRg st="4" end="4"/>
                                            </p:txEl>
                                          </p:spTgt>
                                        </p:tgtEl>
                                        <p:attrNameLst>
                                          <p:attrName>style.rotation</p:attrName>
                                        </p:attrNameLst>
                                      </p:cBhvr>
                                      <p:tavLst>
                                        <p:tav tm="0">
                                          <p:val>
                                            <p:fltVal val="-90"/>
                                          </p:val>
                                        </p:tav>
                                        <p:tav tm="100000">
                                          <p:val>
                                            <p:fltVal val="0"/>
                                          </p:val>
                                        </p:tav>
                                      </p:tavLst>
                                    </p:anim>
                                    <p:anim calcmode="lin" valueType="num">
                                      <p:cBhvr>
                                        <p:cTn id="33" dur="1600" decel="100000" fill="hold"/>
                                        <p:tgtEl>
                                          <p:spTgt spid="3">
                                            <p:txEl>
                                              <p:pRg st="4" end="4"/>
                                            </p:txEl>
                                          </p:spTgt>
                                        </p:tgtEl>
                                        <p:attrNameLst>
                                          <p:attrName>ppt_x</p:attrName>
                                        </p:attrNameLst>
                                      </p:cBhvr>
                                      <p:tavLst>
                                        <p:tav tm="0">
                                          <p:val>
                                            <p:strVal val="#ppt_x+0.4"/>
                                          </p:val>
                                        </p:tav>
                                        <p:tav tm="100000">
                                          <p:val>
                                            <p:strVal val="#ppt_x-0.05"/>
                                          </p:val>
                                        </p:tav>
                                      </p:tavLst>
                                    </p:anim>
                                    <p:anim calcmode="lin" valueType="num">
                                      <p:cBhvr>
                                        <p:cTn id="34" dur="1600" decel="100000" fill="hold"/>
                                        <p:tgtEl>
                                          <p:spTgt spid="3">
                                            <p:txEl>
                                              <p:pRg st="4" end="4"/>
                                            </p:txEl>
                                          </p:spTgt>
                                        </p:tgtEl>
                                        <p:attrNameLst>
                                          <p:attrName>ppt_y</p:attrName>
                                        </p:attrNameLst>
                                      </p:cBhvr>
                                      <p:tavLst>
                                        <p:tav tm="0">
                                          <p:val>
                                            <p:strVal val="#ppt_y-0.4"/>
                                          </p:val>
                                        </p:tav>
                                        <p:tav tm="100000">
                                          <p:val>
                                            <p:strVal val="#ppt_y+0.1"/>
                                          </p:val>
                                        </p:tav>
                                      </p:tavLst>
                                    </p:anim>
                                    <p:anim calcmode="lin" valueType="num">
                                      <p:cBhvr>
                                        <p:cTn id="35" dur="400" accel="100000" fill="hold">
                                          <p:stCondLst>
                                            <p:cond delay="1600"/>
                                          </p:stCondLst>
                                        </p:cTn>
                                        <p:tgtEl>
                                          <p:spTgt spid="3">
                                            <p:txEl>
                                              <p:pRg st="4" end="4"/>
                                            </p:txEl>
                                          </p:spTgt>
                                        </p:tgtEl>
                                        <p:attrNameLst>
                                          <p:attrName>ppt_x</p:attrName>
                                        </p:attrNameLst>
                                      </p:cBhvr>
                                      <p:tavLst>
                                        <p:tav tm="0">
                                          <p:val>
                                            <p:strVal val="#ppt_x-0.05"/>
                                          </p:val>
                                        </p:tav>
                                        <p:tav tm="100000">
                                          <p:val>
                                            <p:strVal val="#ppt_x"/>
                                          </p:val>
                                        </p:tav>
                                      </p:tavLst>
                                    </p:anim>
                                    <p:anim calcmode="lin" valueType="num">
                                      <p:cBhvr>
                                        <p:cTn id="36" dur="400" accel="100000" fill="hold">
                                          <p:stCondLst>
                                            <p:cond delay="1600"/>
                                          </p:stCondLst>
                                        </p:cTn>
                                        <p:tgtEl>
                                          <p:spTgt spid="3">
                                            <p:txEl>
                                              <p:pRg st="4" end="4"/>
                                            </p:txEl>
                                          </p:spTgt>
                                        </p:tgtEl>
                                        <p:attrNameLst>
                                          <p:attrName>ppt_y</p:attrName>
                                        </p:attrNameLst>
                                      </p:cBhvr>
                                      <p:tavLst>
                                        <p:tav tm="0">
                                          <p:val>
                                            <p:strVal val="#ppt_y+0.1"/>
                                          </p:val>
                                        </p:tav>
                                        <p:tav tm="100000">
                                          <p:val>
                                            <p:strVal val="#ppt_y"/>
                                          </p:val>
                                        </p:tav>
                                      </p:tavLst>
                                    </p:anim>
                                  </p:childTnLst>
                                </p:cTn>
                              </p:par>
                              <p:par>
                                <p:cTn id="37" presetID="30" presetClass="entr" presetSubtype="0" fill="hold"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1600" decel="100000"/>
                                        <p:tgtEl>
                                          <p:spTgt spid="3">
                                            <p:txEl>
                                              <p:pRg st="5" end="5"/>
                                            </p:txEl>
                                          </p:spTgt>
                                        </p:tgtEl>
                                      </p:cBhvr>
                                    </p:animEffect>
                                    <p:anim calcmode="lin" valueType="num">
                                      <p:cBhvr>
                                        <p:cTn id="40" dur="1600" decel="100000" fill="hold"/>
                                        <p:tgtEl>
                                          <p:spTgt spid="3">
                                            <p:txEl>
                                              <p:pRg st="5" end="5"/>
                                            </p:txEl>
                                          </p:spTgt>
                                        </p:tgtEl>
                                        <p:attrNameLst>
                                          <p:attrName>style.rotation</p:attrName>
                                        </p:attrNameLst>
                                      </p:cBhvr>
                                      <p:tavLst>
                                        <p:tav tm="0">
                                          <p:val>
                                            <p:fltVal val="-90"/>
                                          </p:val>
                                        </p:tav>
                                        <p:tav tm="100000">
                                          <p:val>
                                            <p:fltVal val="0"/>
                                          </p:val>
                                        </p:tav>
                                      </p:tavLst>
                                    </p:anim>
                                    <p:anim calcmode="lin" valueType="num">
                                      <p:cBhvr>
                                        <p:cTn id="41" dur="1600" decel="100000" fill="hold"/>
                                        <p:tgtEl>
                                          <p:spTgt spid="3">
                                            <p:txEl>
                                              <p:pRg st="5" end="5"/>
                                            </p:txEl>
                                          </p:spTgt>
                                        </p:tgtEl>
                                        <p:attrNameLst>
                                          <p:attrName>ppt_x</p:attrName>
                                        </p:attrNameLst>
                                      </p:cBhvr>
                                      <p:tavLst>
                                        <p:tav tm="0">
                                          <p:val>
                                            <p:strVal val="#ppt_x+0.4"/>
                                          </p:val>
                                        </p:tav>
                                        <p:tav tm="100000">
                                          <p:val>
                                            <p:strVal val="#ppt_x-0.05"/>
                                          </p:val>
                                        </p:tav>
                                      </p:tavLst>
                                    </p:anim>
                                    <p:anim calcmode="lin" valueType="num">
                                      <p:cBhvr>
                                        <p:cTn id="42" dur="1600" decel="100000" fill="hold"/>
                                        <p:tgtEl>
                                          <p:spTgt spid="3">
                                            <p:txEl>
                                              <p:pRg st="5" end="5"/>
                                            </p:txEl>
                                          </p:spTgt>
                                        </p:tgtEl>
                                        <p:attrNameLst>
                                          <p:attrName>ppt_y</p:attrName>
                                        </p:attrNameLst>
                                      </p:cBhvr>
                                      <p:tavLst>
                                        <p:tav tm="0">
                                          <p:val>
                                            <p:strVal val="#ppt_y-0.4"/>
                                          </p:val>
                                        </p:tav>
                                        <p:tav tm="100000">
                                          <p:val>
                                            <p:strVal val="#ppt_y+0.1"/>
                                          </p:val>
                                        </p:tav>
                                      </p:tavLst>
                                    </p:anim>
                                    <p:anim calcmode="lin" valueType="num">
                                      <p:cBhvr>
                                        <p:cTn id="43" dur="400" accel="100000" fill="hold">
                                          <p:stCondLst>
                                            <p:cond delay="1600"/>
                                          </p:stCondLst>
                                        </p:cTn>
                                        <p:tgtEl>
                                          <p:spTgt spid="3">
                                            <p:txEl>
                                              <p:pRg st="5" end="5"/>
                                            </p:txEl>
                                          </p:spTgt>
                                        </p:tgtEl>
                                        <p:attrNameLst>
                                          <p:attrName>ppt_x</p:attrName>
                                        </p:attrNameLst>
                                      </p:cBhvr>
                                      <p:tavLst>
                                        <p:tav tm="0">
                                          <p:val>
                                            <p:strVal val="#ppt_x-0.05"/>
                                          </p:val>
                                        </p:tav>
                                        <p:tav tm="100000">
                                          <p:val>
                                            <p:strVal val="#ppt_x"/>
                                          </p:val>
                                        </p:tav>
                                      </p:tavLst>
                                    </p:anim>
                                    <p:anim calcmode="lin" valueType="num">
                                      <p:cBhvr>
                                        <p:cTn id="44" dur="400" accel="100000" fill="hold">
                                          <p:stCondLst>
                                            <p:cond delay="1600"/>
                                          </p:stCondLst>
                                        </p:cTn>
                                        <p:tgtEl>
                                          <p:spTgt spid="3">
                                            <p:txEl>
                                              <p:pRg st="5" end="5"/>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7" name="Title 1"/>
          <p:cNvSpPr>
            <a:spLocks noGrp="1"/>
          </p:cNvSpPr>
          <p:nvPr>
            <p:ph type="title" idx="4294967295"/>
          </p:nvPr>
        </p:nvSpPr>
        <p:spPr/>
        <p:txBody>
          <a:bodyPr/>
          <a:lstStyle/>
          <a:p>
            <a:pPr eaLnBrk="1" hangingPunct="1">
              <a:defRPr/>
            </a:pPr>
            <a:r>
              <a:rPr lang="en-US" smtClean="0"/>
              <a:t>This just in…</a:t>
            </a:r>
          </a:p>
        </p:txBody>
      </p:sp>
      <p:sp>
        <p:nvSpPr>
          <p:cNvPr id="34818" name="Content Placeholder 2"/>
          <p:cNvSpPr>
            <a:spLocks noGrp="1"/>
          </p:cNvSpPr>
          <p:nvPr>
            <p:ph type="body" sz="half" idx="4294967295"/>
          </p:nvPr>
        </p:nvSpPr>
        <p:spPr>
          <a:xfrm>
            <a:off x="4648200" y="3030538"/>
            <a:ext cx="4038600" cy="2743200"/>
          </a:xfrm>
        </p:spPr>
        <p:txBody>
          <a:bodyPr/>
          <a:lstStyle/>
          <a:p>
            <a:pPr eaLnBrk="1" hangingPunct="1">
              <a:defRPr/>
            </a:pPr>
            <a:r>
              <a:rPr lang="en-US" sz="2000" b="1" dirty="0" smtClean="0">
                <a:solidFill>
                  <a:schemeClr val="folHlink"/>
                </a:solidFill>
              </a:rPr>
              <a:t>507 children in Portugal, 8-10 years old, followed for 7 years</a:t>
            </a:r>
          </a:p>
          <a:p>
            <a:pPr eaLnBrk="1" hangingPunct="1">
              <a:defRPr/>
            </a:pPr>
            <a:r>
              <a:rPr lang="en-US" sz="2000" b="1" dirty="0" smtClean="0">
                <a:solidFill>
                  <a:schemeClr val="folHlink"/>
                </a:solidFill>
              </a:rPr>
              <a:t>Half received amalgam, half received composite</a:t>
            </a:r>
          </a:p>
          <a:p>
            <a:pPr eaLnBrk="1" hangingPunct="1">
              <a:defRPr/>
            </a:pPr>
            <a:r>
              <a:rPr lang="en-US" sz="2000" b="1" dirty="0" smtClean="0">
                <a:solidFill>
                  <a:schemeClr val="folHlink"/>
                </a:solidFill>
              </a:rPr>
              <a:t>No differences in any neurologic or behavioral parameter, although amalgam children had slightly higher mercury in urine</a:t>
            </a:r>
          </a:p>
          <a:p>
            <a:pPr eaLnBrk="1" hangingPunct="1">
              <a:defRPr/>
            </a:pPr>
            <a:r>
              <a:rPr lang="en-US" sz="2000" b="1" i="1" dirty="0" smtClean="0">
                <a:solidFill>
                  <a:srgbClr val="660033"/>
                </a:solidFill>
              </a:rPr>
              <a:t>Composite group had 50% greater need for restorative treatment after 5 years</a:t>
            </a:r>
          </a:p>
        </p:txBody>
      </p:sp>
      <p:sp>
        <p:nvSpPr>
          <p:cNvPr id="41987" name="Rectangle 5"/>
          <p:cNvSpPr>
            <a:spLocks noGrp="1" noChangeArrowheads="1"/>
          </p:cNvSpPr>
          <p:nvPr>
            <p:ph type="body" sz="half" idx="4294967295"/>
          </p:nvPr>
        </p:nvSpPr>
        <p:spPr>
          <a:xfrm>
            <a:off x="289952" y="1320317"/>
            <a:ext cx="4038600" cy="4530725"/>
          </a:xfrm>
        </p:spPr>
        <p:txBody>
          <a:bodyPr/>
          <a:lstStyle/>
          <a:p>
            <a:pPr marL="457200" indent="-457200">
              <a:lnSpc>
                <a:spcPct val="90000"/>
              </a:lnSpc>
              <a:buFont typeface="Wingdings" pitchFamily="2" charset="2"/>
              <a:buNone/>
              <a:defRPr/>
            </a:pPr>
            <a:r>
              <a:rPr lang="en-US" sz="1400" b="1" i="1" dirty="0" smtClean="0">
                <a:effectLst/>
              </a:rPr>
              <a:t>	JAMA.  2006;295(15)1775-1783</a:t>
            </a:r>
          </a:p>
          <a:p>
            <a:pPr marL="457200" indent="-457200">
              <a:lnSpc>
                <a:spcPct val="90000"/>
              </a:lnSpc>
              <a:defRPr/>
            </a:pPr>
            <a:r>
              <a:rPr lang="en-US" sz="1400" b="1" i="1" dirty="0" smtClean="0">
                <a:effectLst/>
              </a:rPr>
              <a:t>Neuropsychological and Renal Effects of Dental Amalgam in Children</a:t>
            </a:r>
          </a:p>
          <a:p>
            <a:pPr marL="457200" indent="-457200">
              <a:lnSpc>
                <a:spcPct val="90000"/>
              </a:lnSpc>
              <a:defRPr/>
            </a:pPr>
            <a:r>
              <a:rPr lang="en-US" sz="1400" b="1" i="1" dirty="0" smtClean="0">
                <a:effectLst/>
              </a:rPr>
              <a:t>A Randomized Clinical Trial</a:t>
            </a:r>
          </a:p>
          <a:p>
            <a:pPr marL="457200" indent="-457200">
              <a:lnSpc>
                <a:spcPct val="90000"/>
              </a:lnSpc>
              <a:defRPr/>
            </a:pPr>
            <a:r>
              <a:rPr lang="en-US" sz="1400" b="1" i="1" dirty="0" smtClean="0">
                <a:effectLst/>
              </a:rPr>
              <a:t>David C. </a:t>
            </a:r>
            <a:r>
              <a:rPr lang="en-US" sz="1400" b="1" i="1" dirty="0" err="1" smtClean="0">
                <a:effectLst/>
              </a:rPr>
              <a:t>Belinger</a:t>
            </a:r>
            <a:r>
              <a:rPr lang="en-US" sz="1400" b="1" i="1" dirty="0" smtClean="0">
                <a:effectLst/>
              </a:rPr>
              <a:t>, PhD, </a:t>
            </a:r>
            <a:r>
              <a:rPr lang="en-US" sz="1400" b="1" i="1" dirty="0" err="1" smtClean="0">
                <a:effectLst/>
              </a:rPr>
              <a:t>MSc</a:t>
            </a:r>
            <a:r>
              <a:rPr lang="en-US" sz="1400" b="1" i="1" dirty="0" smtClean="0">
                <a:effectLst/>
              </a:rPr>
              <a:t>; Felicia Trachtenberg, PhD, Lars </a:t>
            </a:r>
            <a:r>
              <a:rPr lang="en-US" sz="1400" b="1" i="1" dirty="0" err="1" smtClean="0">
                <a:effectLst/>
              </a:rPr>
              <a:t>Barregard</a:t>
            </a:r>
            <a:r>
              <a:rPr lang="en-US" sz="1400" b="1" i="1" dirty="0" smtClean="0">
                <a:effectLst/>
              </a:rPr>
              <a:t>, MD PhD; Mary Tavares DMD, MPH, et al</a:t>
            </a:r>
          </a:p>
          <a:p>
            <a:pPr marL="457200" indent="-457200">
              <a:lnSpc>
                <a:spcPct val="90000"/>
              </a:lnSpc>
              <a:defRPr/>
            </a:pPr>
            <a:endParaRPr lang="en-US" sz="1400" dirty="0" smtClean="0">
              <a:effectLst/>
            </a:endParaRPr>
          </a:p>
          <a:p>
            <a:pPr marL="457200" indent="-457200" eaLnBrk="1" hangingPunct="1">
              <a:lnSpc>
                <a:spcPct val="90000"/>
              </a:lnSpc>
              <a:defRPr/>
            </a:pPr>
            <a:r>
              <a:rPr lang="en-US" sz="2400" b="1" dirty="0" smtClean="0">
                <a:solidFill>
                  <a:schemeClr val="folHlink"/>
                </a:solidFill>
              </a:rPr>
              <a:t>534 children in Massachusetts in Harvard study, 6-10 yrs old, half received composite, half amalgam</a:t>
            </a:r>
          </a:p>
          <a:p>
            <a:pPr marL="457200" indent="-457200" eaLnBrk="1" hangingPunct="1">
              <a:lnSpc>
                <a:spcPct val="90000"/>
              </a:lnSpc>
              <a:defRPr/>
            </a:pPr>
            <a:r>
              <a:rPr lang="en-US" sz="2400" b="1" dirty="0" smtClean="0">
                <a:solidFill>
                  <a:schemeClr val="folHlink"/>
                </a:solidFill>
              </a:rPr>
              <a:t>Evaluated over 5 years, no differences in neuropsychological or renal function</a:t>
            </a:r>
          </a:p>
        </p:txBody>
      </p:sp>
      <p:sp>
        <p:nvSpPr>
          <p:cNvPr id="37892" name="Rectangle 4"/>
          <p:cNvSpPr>
            <a:spLocks noChangeArrowheads="1"/>
          </p:cNvSpPr>
          <p:nvPr/>
        </p:nvSpPr>
        <p:spPr bwMode="auto">
          <a:xfrm>
            <a:off x="4648200" y="1227138"/>
            <a:ext cx="4267200" cy="1803400"/>
          </a:xfrm>
          <a:prstGeom prst="rect">
            <a:avLst/>
          </a:prstGeom>
          <a:noFill/>
          <a:ln w="9525">
            <a:noFill/>
            <a:miter lim="800000"/>
            <a:headEnd/>
            <a:tailEnd/>
          </a:ln>
        </p:spPr>
        <p:txBody>
          <a:bodyPr>
            <a:spAutoFit/>
          </a:bodyPr>
          <a:lstStyle/>
          <a:p>
            <a:pPr defTabSz="914400"/>
            <a:r>
              <a:rPr lang="en-US" sz="1600" i="1" dirty="0"/>
              <a:t>JAMA</a:t>
            </a:r>
            <a:r>
              <a:rPr lang="en-US" sz="1600" dirty="0"/>
              <a:t>. 2006;295(15):1784-1792 (doi:10.1001/jama.295.15.1784)</a:t>
            </a:r>
          </a:p>
          <a:p>
            <a:pPr defTabSz="914400"/>
            <a:r>
              <a:rPr lang="en-US" sz="1600" dirty="0"/>
              <a:t>Timothy A. </a:t>
            </a:r>
            <a:r>
              <a:rPr lang="en-US" sz="1600" dirty="0" err="1"/>
              <a:t>DeRouen</a:t>
            </a:r>
            <a:r>
              <a:rPr lang="en-US" sz="1600" dirty="0"/>
              <a:t>; Michael D. Martin; Brian G. </a:t>
            </a:r>
            <a:r>
              <a:rPr lang="en-US" sz="1600" dirty="0" err="1"/>
              <a:t>Leroux</a:t>
            </a:r>
            <a:r>
              <a:rPr lang="en-US" sz="1600" dirty="0"/>
              <a:t>; et al.</a:t>
            </a:r>
          </a:p>
          <a:p>
            <a:pPr defTabSz="914400"/>
            <a:r>
              <a:rPr lang="en-US" sz="1600" b="1" dirty="0"/>
              <a:t>A Randomized Clinical Trial</a:t>
            </a:r>
          </a:p>
          <a:p>
            <a:pPr defTabSz="914400"/>
            <a:r>
              <a:rPr lang="en-US" sz="1600" b="1" dirty="0"/>
              <a:t>Neurobehavioral Effects of Dental Amalgam in Children:</a:t>
            </a:r>
          </a:p>
        </p:txBody>
      </p:sp>
      <p:pic>
        <p:nvPicPr>
          <p:cNvPr id="8" name="Picture 7" descr="walter-cronkite"/>
          <p:cNvPicPr>
            <a:picLocks noChangeAspect="1" noChangeArrowheads="1"/>
          </p:cNvPicPr>
          <p:nvPr/>
        </p:nvPicPr>
        <p:blipFill>
          <a:blip r:embed="rId2"/>
          <a:srcRect/>
          <a:stretch>
            <a:fillRect/>
          </a:stretch>
        </p:blipFill>
        <p:spPr bwMode="auto">
          <a:xfrm>
            <a:off x="1220816" y="1674821"/>
            <a:ext cx="6457950" cy="43719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8"/>
                                        </p:tgtEl>
                                        <p:attrNameLst>
                                          <p:attrName>style.opacity</p:attrName>
                                        </p:attrNameLst>
                                      </p:cBhvr>
                                      <p:to>
                                        <p:strVal val="0.5"/>
                                      </p:to>
                                    </p:set>
                                    <p:animEffect filter="image" prLst="opacity: 0.5">
                                      <p:cBhvr rctx="IE">
                                        <p:cTn id="7" dur="indefinite"/>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892"/>
                                        </p:tgtEl>
                                        <p:attrNameLst>
                                          <p:attrName>style.visibility</p:attrName>
                                        </p:attrNameLst>
                                      </p:cBhvr>
                                      <p:to>
                                        <p:strVal val="visible"/>
                                      </p:to>
                                    </p:set>
                                    <p:animEffect transition="in" filter="fade">
                                      <p:cBhvr>
                                        <p:cTn id="12" dur="1000"/>
                                        <p:tgtEl>
                                          <p:spTgt spid="3789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4818">
                                            <p:txEl>
                                              <p:pRg st="0" end="0"/>
                                            </p:txEl>
                                          </p:spTgt>
                                        </p:tgtEl>
                                        <p:attrNameLst>
                                          <p:attrName>style.visibility</p:attrName>
                                        </p:attrNameLst>
                                      </p:cBhvr>
                                      <p:to>
                                        <p:strVal val="visible"/>
                                      </p:to>
                                    </p:set>
                                    <p:animEffect transition="in" filter="fade">
                                      <p:cBhvr>
                                        <p:cTn id="15" dur="1000"/>
                                        <p:tgtEl>
                                          <p:spTgt spid="34818">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818">
                                            <p:txEl>
                                              <p:pRg st="1" end="1"/>
                                            </p:txEl>
                                          </p:spTgt>
                                        </p:tgtEl>
                                        <p:attrNameLst>
                                          <p:attrName>style.visibility</p:attrName>
                                        </p:attrNameLst>
                                      </p:cBhvr>
                                      <p:to>
                                        <p:strVal val="visible"/>
                                      </p:to>
                                    </p:set>
                                    <p:animEffect transition="in" filter="fade">
                                      <p:cBhvr>
                                        <p:cTn id="18" dur="1000"/>
                                        <p:tgtEl>
                                          <p:spTgt spid="34818">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818">
                                            <p:txEl>
                                              <p:pRg st="2" end="2"/>
                                            </p:txEl>
                                          </p:spTgt>
                                        </p:tgtEl>
                                        <p:attrNameLst>
                                          <p:attrName>style.visibility</p:attrName>
                                        </p:attrNameLst>
                                      </p:cBhvr>
                                      <p:to>
                                        <p:strVal val="visible"/>
                                      </p:to>
                                    </p:set>
                                    <p:animEffect transition="in" filter="fade">
                                      <p:cBhvr>
                                        <p:cTn id="21" dur="1000"/>
                                        <p:tgtEl>
                                          <p:spTgt spid="34818">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4818">
                                            <p:txEl>
                                              <p:pRg st="3" end="3"/>
                                            </p:txEl>
                                          </p:spTgt>
                                        </p:tgtEl>
                                        <p:attrNameLst>
                                          <p:attrName>style.visibility</p:attrName>
                                        </p:attrNameLst>
                                      </p:cBhvr>
                                      <p:to>
                                        <p:strVal val="visible"/>
                                      </p:to>
                                    </p:set>
                                    <p:animEffect transition="in" filter="fade">
                                      <p:cBhvr>
                                        <p:cTn id="24" dur="1000"/>
                                        <p:tgtEl>
                                          <p:spTgt spid="348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build="p"/>
      <p:bldP spid="37892" grpId="0"/>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conclusion</a:t>
            </a:r>
            <a:endParaRPr lang="en-US" dirty="0"/>
          </a:p>
        </p:txBody>
      </p:sp>
      <p:sp>
        <p:nvSpPr>
          <p:cNvPr id="3" name="Content Placeholder 2"/>
          <p:cNvSpPr>
            <a:spLocks noGrp="1"/>
          </p:cNvSpPr>
          <p:nvPr>
            <p:ph idx="1"/>
          </p:nvPr>
        </p:nvSpPr>
        <p:spPr>
          <a:xfrm>
            <a:off x="457200" y="1420813"/>
            <a:ext cx="8229600" cy="4530725"/>
          </a:xfrm>
        </p:spPr>
        <p:txBody>
          <a:bodyPr/>
          <a:lstStyle/>
          <a:p>
            <a:r>
              <a:rPr lang="en-US" sz="2400" dirty="0" smtClean="0"/>
              <a:t>Amount of mercury necessary to observe any effect in most vulnerable population is 20-400mcg/day and is orders of magnitude lower than amounts needed for actually observed disease</a:t>
            </a:r>
          </a:p>
          <a:p>
            <a:r>
              <a:rPr lang="en-US" sz="2400" dirty="0" smtClean="0"/>
              <a:t>Estimates of mercury release due to amalgam range from 1-10mcg/day, well below levels established by the WHO</a:t>
            </a:r>
          </a:p>
          <a:p>
            <a:r>
              <a:rPr lang="en-US" sz="2400" dirty="0" smtClean="0"/>
              <a:t>Amalgam alarmists use poorly controlled studies whose results have not been replicated by other investigators, and generally make outrageous, unsubstantiated claims</a:t>
            </a:r>
          </a:p>
          <a:p>
            <a:r>
              <a:rPr lang="en-US" sz="2400" dirty="0" smtClean="0"/>
              <a:t>Several controlled, properly performed studies show no correlation between amalgams and any population, from children to the elderly</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lide(fromBottom)">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lide(fromBottom)">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lide(fromBottom)">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defRPr/>
            </a:pPr>
            <a:r>
              <a:rPr lang="en-US" sz="4000"/>
              <a:t>Where’s the harm in not using Amalgam?</a:t>
            </a:r>
          </a:p>
        </p:txBody>
      </p:sp>
      <p:sp>
        <p:nvSpPr>
          <p:cNvPr id="84995" name="Rectangle 3"/>
          <p:cNvSpPr>
            <a:spLocks noGrp="1" noChangeArrowheads="1"/>
          </p:cNvSpPr>
          <p:nvPr>
            <p:ph type="body" idx="1"/>
          </p:nvPr>
        </p:nvSpPr>
        <p:spPr/>
        <p:txBody>
          <a:bodyPr/>
          <a:lstStyle/>
          <a:p>
            <a:pPr eaLnBrk="1" hangingPunct="1">
              <a:defRPr/>
            </a:pPr>
            <a:endParaRPr lang="en-US"/>
          </a:p>
        </p:txBody>
      </p:sp>
      <p:pic>
        <p:nvPicPr>
          <p:cNvPr id="84996" name="Picture 4" descr="famine africa"/>
          <p:cNvPicPr>
            <a:picLocks noChangeAspect="1" noChangeArrowheads="1"/>
          </p:cNvPicPr>
          <p:nvPr/>
        </p:nvPicPr>
        <p:blipFill>
          <a:blip r:embed="rId2"/>
          <a:srcRect/>
          <a:stretch>
            <a:fillRect/>
          </a:stretch>
        </p:blipFill>
        <p:spPr bwMode="auto">
          <a:xfrm>
            <a:off x="457200" y="1600200"/>
            <a:ext cx="3695700" cy="2649538"/>
          </a:xfrm>
          <a:prstGeom prst="rect">
            <a:avLst/>
          </a:prstGeom>
          <a:noFill/>
          <a:ln w="9525">
            <a:noFill/>
            <a:miter lim="800000"/>
            <a:headEnd/>
            <a:tailEnd/>
          </a:ln>
        </p:spPr>
      </p:pic>
      <p:pic>
        <p:nvPicPr>
          <p:cNvPr id="84997" name="Picture 5" descr="Street Dentists in India6[6]"/>
          <p:cNvPicPr>
            <a:picLocks noChangeAspect="1" noChangeArrowheads="1"/>
          </p:cNvPicPr>
          <p:nvPr/>
        </p:nvPicPr>
        <p:blipFill>
          <a:blip r:embed="rId3"/>
          <a:srcRect/>
          <a:stretch>
            <a:fillRect/>
          </a:stretch>
        </p:blipFill>
        <p:spPr bwMode="auto">
          <a:xfrm>
            <a:off x="4648200" y="1606550"/>
            <a:ext cx="4038600" cy="2674938"/>
          </a:xfrm>
          <a:prstGeom prst="rect">
            <a:avLst/>
          </a:prstGeom>
          <a:noFill/>
          <a:ln w="9525">
            <a:noFill/>
            <a:miter lim="800000"/>
            <a:headEnd/>
            <a:tailEnd/>
          </a:ln>
        </p:spPr>
      </p:pic>
      <p:pic>
        <p:nvPicPr>
          <p:cNvPr id="84999" name="Picture 7" descr="Tibetan plateau"/>
          <p:cNvPicPr>
            <a:picLocks noChangeAspect="1" noChangeArrowheads="1"/>
          </p:cNvPicPr>
          <p:nvPr/>
        </p:nvPicPr>
        <p:blipFill>
          <a:blip r:embed="rId4"/>
          <a:srcRect/>
          <a:stretch>
            <a:fillRect/>
          </a:stretch>
        </p:blipFill>
        <p:spPr bwMode="auto">
          <a:xfrm>
            <a:off x="4648200" y="4281488"/>
            <a:ext cx="4030663" cy="2432050"/>
          </a:xfrm>
          <a:prstGeom prst="rect">
            <a:avLst/>
          </a:prstGeom>
          <a:noFill/>
          <a:ln w="9525">
            <a:noFill/>
            <a:miter lim="800000"/>
            <a:headEnd/>
            <a:tailEnd/>
          </a:ln>
        </p:spPr>
      </p:pic>
      <p:pic>
        <p:nvPicPr>
          <p:cNvPr id="85000" name="Picture 8" descr="Medicaid banner"/>
          <p:cNvPicPr>
            <a:picLocks noChangeAspect="1" noChangeArrowheads="1"/>
          </p:cNvPicPr>
          <p:nvPr/>
        </p:nvPicPr>
        <p:blipFill>
          <a:blip r:embed="rId5"/>
          <a:srcRect/>
          <a:stretch>
            <a:fillRect/>
          </a:stretch>
        </p:blipFill>
        <p:spPr bwMode="auto">
          <a:xfrm>
            <a:off x="457200" y="4132263"/>
            <a:ext cx="3695700" cy="2773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996"/>
                                        </p:tgtEl>
                                        <p:attrNameLst>
                                          <p:attrName>style.visibility</p:attrName>
                                        </p:attrNameLst>
                                      </p:cBhvr>
                                      <p:to>
                                        <p:strVal val="visible"/>
                                      </p:to>
                                    </p:set>
                                    <p:animEffect transition="in" filter="fade">
                                      <p:cBhvr>
                                        <p:cTn id="7" dur="2000"/>
                                        <p:tgtEl>
                                          <p:spTgt spid="849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4997"/>
                                        </p:tgtEl>
                                        <p:attrNameLst>
                                          <p:attrName>style.visibility</p:attrName>
                                        </p:attrNameLst>
                                      </p:cBhvr>
                                      <p:to>
                                        <p:strVal val="visible"/>
                                      </p:to>
                                    </p:set>
                                    <p:animEffect transition="in" filter="fade">
                                      <p:cBhvr>
                                        <p:cTn id="12" dur="2000"/>
                                        <p:tgtEl>
                                          <p:spTgt spid="849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999"/>
                                        </p:tgtEl>
                                        <p:attrNameLst>
                                          <p:attrName>style.visibility</p:attrName>
                                        </p:attrNameLst>
                                      </p:cBhvr>
                                      <p:to>
                                        <p:strVal val="visible"/>
                                      </p:to>
                                    </p:set>
                                    <p:animEffect transition="in" filter="fade">
                                      <p:cBhvr>
                                        <p:cTn id="17" dur="2000"/>
                                        <p:tgtEl>
                                          <p:spTgt spid="8499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000"/>
                                        </p:tgtEl>
                                        <p:attrNameLst>
                                          <p:attrName>style.visibility</p:attrName>
                                        </p:attrNameLst>
                                      </p:cBhvr>
                                      <p:to>
                                        <p:strVal val="visible"/>
                                      </p:to>
                                    </p:set>
                                    <p:animEffect transition="in" filter="fade">
                                      <p:cBhvr>
                                        <p:cTn id="22" dur="2000"/>
                                        <p:tgtEl>
                                          <p:spTgt spid="850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7" name="Rectangle 4"/>
          <p:cNvSpPr>
            <a:spLocks noGrp="1" noChangeArrowheads="1"/>
          </p:cNvSpPr>
          <p:nvPr>
            <p:ph type="ctrTitle"/>
          </p:nvPr>
        </p:nvSpPr>
        <p:spPr/>
        <p:txBody>
          <a:bodyPr/>
          <a:lstStyle/>
          <a:p>
            <a:r>
              <a:rPr lang="en-US" smtClean="0">
                <a:effectLst/>
              </a:rPr>
              <a:t>Thank you!</a:t>
            </a:r>
          </a:p>
        </p:txBody>
      </p:sp>
      <p:sp>
        <p:nvSpPr>
          <p:cNvPr id="39938" name="Rectangle 5"/>
          <p:cNvSpPr>
            <a:spLocks noGrp="1" noChangeArrowheads="1"/>
          </p:cNvSpPr>
          <p:nvPr>
            <p:ph type="subTitle" idx="1"/>
          </p:nvPr>
        </p:nvSpPr>
        <p:spPr/>
        <p:txBody>
          <a:bodyPr/>
          <a:lstStyle/>
          <a:p>
            <a:endParaRPr lang="en-US" smtClean="0">
              <a:effectLs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conclusion</a:t>
            </a:r>
            <a:endParaRPr lang="en-US" dirty="0"/>
          </a:p>
        </p:txBody>
      </p:sp>
      <p:sp>
        <p:nvSpPr>
          <p:cNvPr id="3" name="Content Placeholder 2"/>
          <p:cNvSpPr>
            <a:spLocks noGrp="1"/>
          </p:cNvSpPr>
          <p:nvPr>
            <p:ph idx="1"/>
          </p:nvPr>
        </p:nvSpPr>
        <p:spPr/>
        <p:txBody>
          <a:bodyPr/>
          <a:lstStyle/>
          <a:p>
            <a:r>
              <a:rPr lang="en-US" sz="2800" dirty="0" smtClean="0"/>
              <a:t>Amount of mercury necessary to observe any effect in most vulnerable population is 20-400mcg/day and is orders of magnitude lower than amounts needed for actually observed disease</a:t>
            </a:r>
          </a:p>
          <a:p>
            <a:r>
              <a:rPr lang="en-US" sz="2800" dirty="0" smtClean="0"/>
              <a:t>Estimates of mercury release due to amalgam range from 1-10mcg/day</a:t>
            </a:r>
          </a:p>
          <a:p>
            <a:r>
              <a:rPr lang="en-US" sz="2800" dirty="0" smtClean="0"/>
              <a:t>Several controlled, properly performed studies show no correlation between amalgams and any population</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lide(fromBottom)">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lide(fromBottom)">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89" name="Title 1"/>
          <p:cNvSpPr>
            <a:spLocks noGrp="1"/>
          </p:cNvSpPr>
          <p:nvPr>
            <p:ph type="title" idx="4294967295"/>
          </p:nvPr>
        </p:nvSpPr>
        <p:spPr/>
        <p:txBody>
          <a:bodyPr/>
          <a:lstStyle/>
          <a:p>
            <a:pPr eaLnBrk="1" hangingPunct="1">
              <a:defRPr/>
            </a:pPr>
            <a:endParaRPr lang="en-US"/>
          </a:p>
        </p:txBody>
      </p:sp>
      <p:sp>
        <p:nvSpPr>
          <p:cNvPr id="37890" name="Content Placeholder 3"/>
          <p:cNvSpPr>
            <a:spLocks noGrp="1"/>
          </p:cNvSpPr>
          <p:nvPr>
            <p:ph idx="4294967295"/>
          </p:nvPr>
        </p:nvSpPr>
        <p:spPr/>
        <p:txBody>
          <a:bodyPr/>
          <a:lstStyle/>
          <a:p>
            <a:pPr eaLnBrk="1" hangingPunct="1">
              <a:defRPr/>
            </a:pPr>
            <a:r>
              <a:rPr lang="en-US"/>
              <a:t>« </a:t>
            </a:r>
            <a:r>
              <a:rPr lang="en-US">
                <a:hlinkClick r:id="rId2"/>
              </a:rPr>
              <a:t>Headache Could Be Tied To Dental Pain</a:t>
            </a:r>
            <a:r>
              <a:rPr lang="en-US"/>
              <a:t> </a:t>
            </a:r>
            <a:r>
              <a:rPr lang="en-US">
                <a:hlinkClick r:id="rId3"/>
              </a:rPr>
              <a:t>Dental Tourism Call To Travel For Healthy Smile</a:t>
            </a:r>
            <a:r>
              <a:rPr lang="en-US"/>
              <a:t> » </a:t>
            </a:r>
          </a:p>
          <a:p>
            <a:pPr eaLnBrk="1" hangingPunct="1">
              <a:defRPr/>
            </a:pPr>
            <a:r>
              <a:rPr lang="en-US" b="1"/>
              <a:t>Danger Of Dental Amalgam Fillings To Pregnant Women And Children</a:t>
            </a:r>
          </a:p>
          <a:p>
            <a:pPr eaLnBrk="1" hangingPunct="1">
              <a:defRPr/>
            </a:pPr>
            <a:r>
              <a:rPr lang="en-US"/>
              <a:t>June 9th, 2008, By Dental Health Magazine Staff</a:t>
            </a:r>
          </a:p>
          <a:p>
            <a:pPr eaLnBrk="1" hangingPunct="1">
              <a:defRPr/>
            </a:pPr>
            <a:endParaRPr lang="en-US"/>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1" name="Title 1"/>
          <p:cNvSpPr>
            <a:spLocks noGrp="1"/>
          </p:cNvSpPr>
          <p:nvPr>
            <p:ph type="title" idx="4294967295"/>
          </p:nvPr>
        </p:nvSpPr>
        <p:spPr/>
        <p:txBody>
          <a:bodyPr/>
          <a:lstStyle/>
          <a:p>
            <a:pPr eaLnBrk="1" hangingPunct="1">
              <a:defRPr/>
            </a:pPr>
            <a:endParaRPr lang="en-US"/>
          </a:p>
        </p:txBody>
      </p:sp>
      <p:sp>
        <p:nvSpPr>
          <p:cNvPr id="35842" name="Content Placeholder 2"/>
          <p:cNvSpPr>
            <a:spLocks noGrp="1"/>
          </p:cNvSpPr>
          <p:nvPr>
            <p:ph idx="4294967295"/>
          </p:nvPr>
        </p:nvSpPr>
        <p:spPr>
          <a:xfrm>
            <a:off x="457200" y="4016375"/>
            <a:ext cx="8229600" cy="2114550"/>
          </a:xfrm>
        </p:spPr>
        <p:txBody>
          <a:bodyPr/>
          <a:lstStyle/>
          <a:p>
            <a:pPr eaLnBrk="1" hangingPunct="1">
              <a:defRPr/>
            </a:pPr>
            <a:r>
              <a:rPr lang="en-US" smtClean="0"/>
              <a:t>534 children, 6-10 yrs old, half received composite, half amalgam</a:t>
            </a:r>
          </a:p>
          <a:p>
            <a:pPr eaLnBrk="1" hangingPunct="1">
              <a:defRPr/>
            </a:pPr>
            <a:r>
              <a:rPr lang="en-US" smtClean="0"/>
              <a:t>Evaluated over 5 years, no differences in neuropsychological or renal function</a:t>
            </a:r>
          </a:p>
        </p:txBody>
      </p:sp>
      <p:sp>
        <p:nvSpPr>
          <p:cNvPr id="41987" name="Rectangle 4"/>
          <p:cNvSpPr>
            <a:spLocks noChangeArrowheads="1"/>
          </p:cNvSpPr>
          <p:nvPr/>
        </p:nvSpPr>
        <p:spPr bwMode="auto">
          <a:xfrm>
            <a:off x="1149350" y="1420813"/>
            <a:ext cx="7537450" cy="2471737"/>
          </a:xfrm>
          <a:prstGeom prst="rect">
            <a:avLst/>
          </a:prstGeom>
          <a:noFill/>
          <a:ln w="9525">
            <a:noFill/>
            <a:miter lim="800000"/>
            <a:headEnd/>
            <a:tailEnd/>
          </a:ln>
        </p:spPr>
        <p:txBody>
          <a:bodyPr lIns="0" tIns="0" rIns="0" bIns="0" anchor="ctr">
            <a:spAutoFit/>
          </a:bodyPr>
          <a:lstStyle/>
          <a:p>
            <a:pPr marL="342900" indent="-342900" algn="ctr"/>
            <a:endParaRPr lang="en-US"/>
          </a:p>
          <a:p>
            <a:pPr marL="342900" indent="-342900" algn="ctr"/>
            <a:r>
              <a:rPr lang="en-US"/>
              <a:t>Original Contribution</a:t>
            </a:r>
          </a:p>
          <a:p>
            <a:pPr marL="342900" indent="-342900" algn="ctr"/>
            <a:r>
              <a:rPr lang="en-US" b="1" i="1"/>
              <a:t>JAMA. Original Contribution</a:t>
            </a:r>
          </a:p>
          <a:p>
            <a:pPr marL="342900" indent="-342900" algn="ctr"/>
            <a:r>
              <a:rPr lang="en-US" b="1" i="1"/>
              <a:t>JAMA.  2006;295(15)1775-1783</a:t>
            </a:r>
          </a:p>
          <a:p>
            <a:pPr marL="342900" indent="-342900" algn="ctr"/>
            <a:r>
              <a:rPr lang="en-US" b="1" i="1"/>
              <a:t>Neuropsychological and Renal Effects of Dental Amalgam in Children</a:t>
            </a:r>
          </a:p>
          <a:p>
            <a:pPr marL="342900" indent="-342900" algn="ctr"/>
            <a:r>
              <a:rPr lang="en-US" b="1" i="1"/>
              <a:t>A Randomized Clinical Trial</a:t>
            </a:r>
          </a:p>
          <a:p>
            <a:pPr marL="342900" indent="-342900" algn="ctr"/>
            <a:r>
              <a:rPr lang="en-US" b="1" i="1"/>
              <a:t>David C. Belinger, PhD, MSc; Felicia Trachtenberg, PhD, Lars Barregard, MD PhD; Mary Tavares DMD, MPH, et al</a:t>
            </a:r>
          </a:p>
          <a:p>
            <a:pPr marL="342900" indent="-342900" algn="ctr" eaLnBrk="0" hangingPunct="0">
              <a:buFontTx/>
              <a:buAutoNum type="arabicPeriod" startAt="7"/>
            </a:pPr>
            <a:endParaRPr lang="en-US"/>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3" name="Title 1"/>
          <p:cNvSpPr>
            <a:spLocks noGrp="1"/>
          </p:cNvSpPr>
          <p:nvPr>
            <p:ph type="title" idx="4294967295"/>
          </p:nvPr>
        </p:nvSpPr>
        <p:spPr/>
        <p:txBody>
          <a:bodyPr/>
          <a:lstStyle/>
          <a:p>
            <a:pPr eaLnBrk="1" hangingPunct="1">
              <a:defRPr/>
            </a:pPr>
            <a:endParaRPr lang="en-US"/>
          </a:p>
        </p:txBody>
      </p:sp>
      <p:sp>
        <p:nvSpPr>
          <p:cNvPr id="3" name="Content Placeholder 2"/>
          <p:cNvSpPr>
            <a:spLocks noGrp="1"/>
          </p:cNvSpPr>
          <p:nvPr>
            <p:ph idx="4294967295"/>
          </p:nvPr>
        </p:nvSpPr>
        <p:spPr/>
        <p:txBody>
          <a:bodyPr>
            <a:normAutofit/>
          </a:bodyPr>
          <a:lstStyle/>
          <a:p>
            <a:pPr eaLnBrk="1" hangingPunct="1">
              <a:lnSpc>
                <a:spcPct val="80000"/>
              </a:lnSpc>
              <a:defRPr/>
            </a:pPr>
            <a:r>
              <a:rPr lang="en-US" sz="2500"/>
              <a:t>“Just randomly removing the dental toxins that created the problem does not reverse the disease or symptom. In fact</a:t>
            </a:r>
            <a:r>
              <a:rPr lang="en-US" sz="2500" b="1" i="1" u="sng"/>
              <a:t>, 63% of the time, random filling removal creates new symptoms that were not there before fillings were removed</a:t>
            </a:r>
            <a:r>
              <a:rPr lang="en-US" sz="2500"/>
              <a:t>. There is a Protocol that was developed over 38 years of treating people with dentally initiated diseases and symptoms. Removing the causative factors is complicated, and dentists we refer to have been specially trained in these procedures.”</a:t>
            </a:r>
          </a:p>
          <a:p>
            <a:pPr eaLnBrk="1" hangingPunct="1">
              <a:lnSpc>
                <a:spcPct val="80000"/>
              </a:lnSpc>
              <a:defRPr/>
            </a:pPr>
            <a:endParaRPr lang="en-US" sz="2500"/>
          </a:p>
          <a:p>
            <a:pPr eaLnBrk="1" hangingPunct="1">
              <a:lnSpc>
                <a:spcPct val="80000"/>
              </a:lnSpc>
              <a:defRPr/>
            </a:pPr>
            <a:r>
              <a:rPr lang="en-US" sz="2500"/>
              <a:t>Treatments include blood chemistry analysis, on venous blood only, complete blood cell count and 70 page report on life health advice</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9" name="Title 1"/>
          <p:cNvSpPr>
            <a:spLocks noGrp="1"/>
          </p:cNvSpPr>
          <p:nvPr>
            <p:ph type="title" idx="4294967295"/>
          </p:nvPr>
        </p:nvSpPr>
        <p:spPr/>
        <p:txBody>
          <a:bodyPr/>
          <a:lstStyle/>
          <a:p>
            <a:pPr eaLnBrk="1" hangingPunct="1">
              <a:defRPr/>
            </a:pPr>
            <a:r>
              <a:rPr lang="en-US"/>
              <a:t>History of Amalgam</a:t>
            </a:r>
          </a:p>
        </p:txBody>
      </p:sp>
      <p:sp>
        <p:nvSpPr>
          <p:cNvPr id="3" name="Content Placeholder 2"/>
          <p:cNvSpPr>
            <a:spLocks noGrp="1"/>
          </p:cNvSpPr>
          <p:nvPr>
            <p:ph idx="4294967295"/>
          </p:nvPr>
        </p:nvSpPr>
        <p:spPr/>
        <p:txBody>
          <a:bodyPr>
            <a:normAutofit lnSpcReduction="10000"/>
          </a:bodyPr>
          <a:lstStyle/>
          <a:p>
            <a:pPr eaLnBrk="1" hangingPunct="1">
              <a:lnSpc>
                <a:spcPct val="90000"/>
              </a:lnSpc>
              <a:defRPr/>
            </a:pPr>
            <a:r>
              <a:rPr lang="en-US" smtClean="0"/>
              <a:t>Tin mercury amalgams used in China in 600 AD</a:t>
            </a:r>
          </a:p>
          <a:p>
            <a:pPr eaLnBrk="1" hangingPunct="1">
              <a:lnSpc>
                <a:spcPct val="90000"/>
              </a:lnSpc>
              <a:defRPr/>
            </a:pPr>
            <a:r>
              <a:rPr lang="en-US" smtClean="0"/>
              <a:t>Silver mercury fillings invented in France in 1830s</a:t>
            </a:r>
          </a:p>
          <a:p>
            <a:pPr eaLnBrk="1" hangingPunct="1">
              <a:lnSpc>
                <a:spcPct val="90000"/>
              </a:lnSpc>
              <a:defRPr/>
            </a:pPr>
            <a:r>
              <a:rPr lang="en-US" smtClean="0"/>
              <a:t>1850s amalgam using dentists sued by non amalgam using dentists in US - started “amalgam  wars”</a:t>
            </a:r>
          </a:p>
          <a:p>
            <a:pPr eaLnBrk="1" hangingPunct="1">
              <a:lnSpc>
                <a:spcPct val="90000"/>
              </a:lnSpc>
              <a:defRPr/>
            </a:pPr>
            <a:r>
              <a:rPr lang="en-US" smtClean="0"/>
              <a:t>1896 GV Black advocated amalgam use in detailed scientific paper, but it took many years to be accepted </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5" name="Title 1"/>
          <p:cNvSpPr>
            <a:spLocks noGrp="1"/>
          </p:cNvSpPr>
          <p:nvPr>
            <p:ph type="title" idx="4294967295"/>
          </p:nvPr>
        </p:nvSpPr>
        <p:spPr/>
        <p:txBody>
          <a:bodyPr/>
          <a:lstStyle/>
          <a:p>
            <a:pPr eaLnBrk="1" hangingPunct="1">
              <a:defRPr/>
            </a:pPr>
            <a:endParaRPr lang="en-US"/>
          </a:p>
        </p:txBody>
      </p:sp>
      <p:pic>
        <p:nvPicPr>
          <p:cNvPr id="44034" name="Picture 4" descr="Galvanic current"/>
          <p:cNvPicPr>
            <a:picLocks noGrp="1" noChangeAspect="1" noChangeArrowheads="1"/>
          </p:cNvPicPr>
          <p:nvPr>
            <p:ph idx="4294967295"/>
          </p:nvPr>
        </p:nvPicPr>
        <p:blipFill>
          <a:blip r:embed="rId2"/>
          <a:srcRect/>
          <a:stretch>
            <a:fillRect/>
          </a:stretch>
        </p:blipFill>
        <p:spPr>
          <a:xfrm>
            <a:off x="3195638" y="3036888"/>
            <a:ext cx="2752725" cy="1657350"/>
          </a:xfrm>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Title 1"/>
          <p:cNvSpPr>
            <a:spLocks noGrp="1"/>
          </p:cNvSpPr>
          <p:nvPr>
            <p:ph type="title" idx="4294967295"/>
          </p:nvPr>
        </p:nvSpPr>
        <p:spPr/>
        <p:txBody>
          <a:bodyPr/>
          <a:lstStyle/>
          <a:p>
            <a:pPr eaLnBrk="1" hangingPunct="1">
              <a:defRPr/>
            </a:pPr>
            <a:r>
              <a:rPr lang="en-US"/>
              <a:t>Where is he now?</a:t>
            </a:r>
          </a:p>
        </p:txBody>
      </p:sp>
      <p:sp>
        <p:nvSpPr>
          <p:cNvPr id="22530" name="Content Placeholder 2"/>
          <p:cNvSpPr>
            <a:spLocks noGrp="1"/>
          </p:cNvSpPr>
          <p:nvPr>
            <p:ph idx="4294967295"/>
          </p:nvPr>
        </p:nvSpPr>
        <p:spPr/>
        <p:txBody>
          <a:bodyPr/>
          <a:lstStyle/>
          <a:p>
            <a:pPr eaLnBrk="1" hangingPunct="1">
              <a:defRPr/>
            </a:pPr>
            <a:r>
              <a:rPr lang="en-US"/>
              <a:t>Lost his license</a:t>
            </a:r>
          </a:p>
          <a:p>
            <a:pPr eaLnBrk="1" hangingPunct="1">
              <a:defRPr/>
            </a:pPr>
            <a:r>
              <a:rPr lang="en-US"/>
              <a:t>Has “Huggins Applied Healing” website</a:t>
            </a:r>
          </a:p>
          <a:p>
            <a:pPr eaLnBrk="1" hangingPunct="1">
              <a:defRPr/>
            </a:pPr>
            <a:r>
              <a:rPr lang="en-US"/>
              <a:t>Perhaps the biggest problem was that the ADA held the patents for the new high copper amalgam, and could possibly be held liable for 82 </a:t>
            </a:r>
            <a:r>
              <a:rPr lang="en-US" b="1" i="1"/>
              <a:t>quintillion</a:t>
            </a:r>
            <a:r>
              <a:rPr lang="en-US"/>
              <a:t> dollars in lawsuits if Huggins was right.</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Rectangle 2"/>
          <p:cNvSpPr>
            <a:spLocks noGrp="1" noChangeArrowheads="1"/>
          </p:cNvSpPr>
          <p:nvPr>
            <p:ph type="title" idx="4294967295"/>
          </p:nvPr>
        </p:nvSpPr>
        <p:spPr/>
        <p:txBody>
          <a:bodyPr/>
          <a:lstStyle/>
          <a:p>
            <a:pPr eaLnBrk="1" hangingPunct="1">
              <a:defRPr/>
            </a:pPr>
            <a:endParaRPr lang="en-US"/>
          </a:p>
        </p:txBody>
      </p:sp>
      <p:sp>
        <p:nvSpPr>
          <p:cNvPr id="86019" name="Rectangle 3"/>
          <p:cNvSpPr>
            <a:spLocks noGrp="1" noChangeArrowheads="1"/>
          </p:cNvSpPr>
          <p:nvPr>
            <p:ph type="body" idx="4294967295"/>
          </p:nvPr>
        </p:nvSpPr>
        <p:spPr/>
        <p:txBody>
          <a:bodyPr/>
          <a:lstStyle/>
          <a:p>
            <a:pPr eaLnBrk="1" hangingPunct="1">
              <a:defRPr/>
            </a:pPr>
            <a:endParaRPr lang="en-US"/>
          </a:p>
        </p:txBody>
      </p:sp>
      <p:pic>
        <p:nvPicPr>
          <p:cNvPr id="46083" name="Picture 4"/>
          <p:cNvPicPr>
            <a:picLocks noChangeAspect="1" noChangeArrowheads="1"/>
          </p:cNvPicPr>
          <p:nvPr/>
        </p:nvPicPr>
        <p:blipFill>
          <a:blip r:embed="rId2"/>
          <a:srcRect/>
          <a:stretch>
            <a:fillRect/>
          </a:stretch>
        </p:blipFill>
        <p:spPr bwMode="auto">
          <a:xfrm>
            <a:off x="2114550" y="1600200"/>
            <a:ext cx="4899025" cy="4570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1" name="Title 1"/>
          <p:cNvSpPr>
            <a:spLocks noGrp="1"/>
          </p:cNvSpPr>
          <p:nvPr>
            <p:ph type="title" idx="4294967295"/>
          </p:nvPr>
        </p:nvSpPr>
        <p:spPr/>
        <p:txBody>
          <a:bodyPr/>
          <a:lstStyle/>
          <a:p>
            <a:pPr eaLnBrk="1" hangingPunct="1">
              <a:defRPr/>
            </a:pPr>
            <a:r>
              <a:rPr lang="en-US" sz="3600" smtClean="0"/>
              <a:t>Supposed Effects of Amalgam Toxicity</a:t>
            </a:r>
          </a:p>
        </p:txBody>
      </p:sp>
      <p:sp>
        <p:nvSpPr>
          <p:cNvPr id="3" name="Content Placeholder 2"/>
          <p:cNvSpPr>
            <a:spLocks noGrp="1"/>
          </p:cNvSpPr>
          <p:nvPr>
            <p:ph idx="4294967295"/>
          </p:nvPr>
        </p:nvSpPr>
        <p:spPr/>
        <p:txBody>
          <a:bodyPr>
            <a:normAutofit/>
          </a:bodyPr>
          <a:lstStyle/>
          <a:p>
            <a:pPr eaLnBrk="1" hangingPunct="1">
              <a:defRPr/>
            </a:pPr>
            <a:r>
              <a:rPr lang="en-US" sz="3000" smtClean="0"/>
              <a:t>Huggins found other materials in amalgam toxic: Zinc, Copper, Nickel, </a:t>
            </a:r>
            <a:r>
              <a:rPr lang="en-US" sz="3000" b="1" i="1" smtClean="0"/>
              <a:t>and several compounds in composite fillings</a:t>
            </a:r>
          </a:p>
          <a:p>
            <a:pPr eaLnBrk="1" hangingPunct="1">
              <a:defRPr/>
            </a:pPr>
            <a:r>
              <a:rPr lang="en-US" sz="3000" smtClean="0"/>
              <a:t>Measured electric current in fillings, determined fillings had to be removed in correct order for treatment to be most effective</a:t>
            </a:r>
          </a:p>
          <a:p>
            <a:pPr eaLnBrk="1" hangingPunct="1">
              <a:defRPr/>
            </a:pPr>
            <a:r>
              <a:rPr lang="en-US" sz="3000" smtClean="0"/>
              <a:t>Found root canals also responsible for various maladies – </a:t>
            </a:r>
            <a:r>
              <a:rPr lang="en-US" sz="3000" b="1" i="1" smtClean="0"/>
              <a:t>primary etiologies</a:t>
            </a:r>
            <a:r>
              <a:rPr lang="en-US" sz="3000" smtClean="0"/>
              <a:t> in sinus inflammation and high blood pressure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strVal val="#ppt_w*2.5"/>
                                          </p:val>
                                        </p:tav>
                                        <p:tav tm="100000">
                                          <p:val>
                                            <p:strVal val="#ppt_w"/>
                                          </p:val>
                                        </p:tav>
                                      </p:tavLst>
                                    </p:anim>
                                    <p:anim calcmode="lin" valueType="num">
                                      <p:cBhvr>
                                        <p:cTn id="8" dur="1000" fill="hold"/>
                                        <p:tgtEl>
                                          <p:spTgt spid="3">
                                            <p:txEl>
                                              <p:pRg st="1" end="1"/>
                                            </p:txEl>
                                          </p:spTgt>
                                        </p:tgtEl>
                                        <p:attrNameLst>
                                          <p:attrName>ppt_h</p:attrName>
                                        </p:attrNameLst>
                                      </p:cBhvr>
                                      <p:tavLst>
                                        <p:tav tm="0">
                                          <p:val>
                                            <p:strVal val="#ppt_h*0.01"/>
                                          </p:val>
                                        </p:tav>
                                        <p:tav tm="100000">
                                          <p:val>
                                            <p:strVal val="#ppt_h"/>
                                          </p:val>
                                        </p:tav>
                                      </p:tavLst>
                                    </p:anim>
                                    <p:anim calcmode="lin" valueType="num">
                                      <p:cBhvr>
                                        <p:cTn id="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0" dur="1000" fill="hold"/>
                                        <p:tgtEl>
                                          <p:spTgt spid="3">
                                            <p:txEl>
                                              <p:pRg st="1" end="1"/>
                                            </p:txEl>
                                          </p:spTgt>
                                        </p:tgtEl>
                                        <p:attrNameLst>
                                          <p:attrName>ppt_y</p:attrName>
                                        </p:attrNameLst>
                                      </p:cBhvr>
                                      <p:tavLst>
                                        <p:tav tm="0">
                                          <p:val>
                                            <p:strVal val="#ppt_h+1"/>
                                          </p:val>
                                        </p:tav>
                                        <p:tav tm="100000">
                                          <p:val>
                                            <p:strVal val="#ppt_y"/>
                                          </p:val>
                                        </p:tav>
                                      </p:tavLst>
                                    </p:anim>
                                    <p:animEffect transition="in" filter="fade">
                                      <p:cBhvr>
                                        <p:cTn id="11" dur="10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8" presetClass="entr" presetSubtype="0" accel="10000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p:cTn id="16" dur="1000" fill="hold"/>
                                        <p:tgtEl>
                                          <p:spTgt spid="3">
                                            <p:txEl>
                                              <p:pRg st="2" end="2"/>
                                            </p:txEl>
                                          </p:spTgt>
                                        </p:tgtEl>
                                        <p:attrNameLst>
                                          <p:attrName>ppt_w</p:attrName>
                                        </p:attrNameLst>
                                      </p:cBhvr>
                                      <p:tavLst>
                                        <p:tav tm="0">
                                          <p:val>
                                            <p:strVal val="#ppt_w*2.5"/>
                                          </p:val>
                                        </p:tav>
                                        <p:tav tm="100000">
                                          <p:val>
                                            <p:strVal val="#ppt_w"/>
                                          </p:val>
                                        </p:tav>
                                      </p:tavLst>
                                    </p:anim>
                                    <p:anim calcmode="lin" valueType="num">
                                      <p:cBhvr>
                                        <p:cTn id="17" dur="1000" fill="hold"/>
                                        <p:tgtEl>
                                          <p:spTgt spid="3">
                                            <p:txEl>
                                              <p:pRg st="2" end="2"/>
                                            </p:txEl>
                                          </p:spTgt>
                                        </p:tgtEl>
                                        <p:attrNameLst>
                                          <p:attrName>ppt_h</p:attrName>
                                        </p:attrNameLst>
                                      </p:cBhvr>
                                      <p:tavLst>
                                        <p:tav tm="0">
                                          <p:val>
                                            <p:strVal val="#ppt_h*0.01"/>
                                          </p:val>
                                        </p:tav>
                                        <p:tav tm="100000">
                                          <p:val>
                                            <p:strVal val="#ppt_h"/>
                                          </p:val>
                                        </p:tav>
                                      </p:tavLst>
                                    </p:anim>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h+1"/>
                                          </p:val>
                                        </p:tav>
                                        <p:tav tm="100000">
                                          <p:val>
                                            <p:strVal val="#ppt_y"/>
                                          </p:val>
                                        </p:tav>
                                      </p:tavLst>
                                    </p:anim>
                                    <p:animEffect transition="in" filter="fade">
                                      <p:cBhvr>
                                        <p:cTn id="20"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2"/>
          <p:cNvSpPr>
            <a:spLocks noGrp="1" noChangeArrowheads="1"/>
          </p:cNvSpPr>
          <p:nvPr>
            <p:ph type="title" idx="4294967295"/>
          </p:nvPr>
        </p:nvSpPr>
        <p:spPr/>
        <p:txBody>
          <a:bodyPr/>
          <a:lstStyle/>
          <a:p>
            <a:pPr eaLnBrk="1" hangingPunct="1">
              <a:defRPr/>
            </a:pPr>
            <a:r>
              <a:rPr lang="en-US" smtClean="0"/>
              <a:t>Composites</a:t>
            </a:r>
          </a:p>
        </p:txBody>
      </p:sp>
      <p:pic>
        <p:nvPicPr>
          <p:cNvPr id="59395" name="Picture 4"/>
          <p:cNvPicPr>
            <a:picLocks noChangeAspect="1" noChangeArrowheads="1"/>
          </p:cNvPicPr>
          <p:nvPr/>
        </p:nvPicPr>
        <p:blipFill>
          <a:blip r:embed="rId2"/>
          <a:srcRect l="61549" r="5769"/>
          <a:stretch>
            <a:fillRect/>
          </a:stretch>
        </p:blipFill>
        <p:spPr bwMode="auto">
          <a:xfrm>
            <a:off x="6167438" y="733425"/>
            <a:ext cx="2382837" cy="5741988"/>
          </a:xfrm>
          <a:prstGeom prst="rect">
            <a:avLst/>
          </a:prstGeom>
          <a:noFill/>
          <a:ln w="9525">
            <a:noFill/>
            <a:miter lim="800000"/>
            <a:headEnd/>
            <a:tailEnd/>
          </a:ln>
        </p:spPr>
      </p:pic>
      <p:pic>
        <p:nvPicPr>
          <p:cNvPr id="59396" name="Picture 5"/>
          <p:cNvPicPr>
            <a:picLocks noGrp="1" noChangeAspect="1" noChangeArrowheads="1"/>
          </p:cNvPicPr>
          <p:nvPr>
            <p:ph type="body" idx="4294967295"/>
          </p:nvPr>
        </p:nvPicPr>
        <p:blipFill>
          <a:blip r:embed="rId2"/>
          <a:srcRect l="3484" t="20267" r="69730" b="4980"/>
          <a:stretch>
            <a:fillRect/>
          </a:stretch>
        </p:blipFill>
        <p:spPr>
          <a:xfrm>
            <a:off x="339725" y="733425"/>
            <a:ext cx="2613025" cy="5741988"/>
          </a:xfrm>
        </p:spPr>
      </p:pic>
      <p:sp>
        <p:nvSpPr>
          <p:cNvPr id="59397" name="AutoShape 7" descr="2Q=="/>
          <p:cNvSpPr>
            <a:spLocks noChangeAspect="1" noChangeArrowheads="1"/>
          </p:cNvSpPr>
          <p:nvPr/>
        </p:nvSpPr>
        <p:spPr bwMode="auto">
          <a:xfrm>
            <a:off x="3810000" y="2714625"/>
            <a:ext cx="1524000" cy="1428750"/>
          </a:xfrm>
          <a:prstGeom prst="rect">
            <a:avLst/>
          </a:prstGeom>
          <a:noFill/>
          <a:ln w="9525">
            <a:noFill/>
            <a:miter lim="800000"/>
            <a:headEnd/>
            <a:tailEnd/>
          </a:ln>
        </p:spPr>
        <p:txBody>
          <a:bodyPr/>
          <a:lstStyle/>
          <a:p>
            <a:pPr eaLnBrk="0" hangingPunct="0"/>
            <a:endParaRPr lang="en-US"/>
          </a:p>
        </p:txBody>
      </p:sp>
      <p:pic>
        <p:nvPicPr>
          <p:cNvPr id="59398" name="Picture 8"/>
          <p:cNvPicPr>
            <a:picLocks noChangeAspect="1" noChangeArrowheads="1"/>
          </p:cNvPicPr>
          <p:nvPr/>
        </p:nvPicPr>
        <p:blipFill>
          <a:blip r:embed="rId3"/>
          <a:srcRect l="3860" t="4965" r="54073" b="21461"/>
          <a:stretch>
            <a:fillRect/>
          </a:stretch>
        </p:blipFill>
        <p:spPr bwMode="auto">
          <a:xfrm>
            <a:off x="3092450" y="1314450"/>
            <a:ext cx="2508250" cy="2046288"/>
          </a:xfrm>
          <a:prstGeom prst="rect">
            <a:avLst/>
          </a:prstGeom>
          <a:noFill/>
          <a:ln w="9525">
            <a:noFill/>
            <a:miter lim="800000"/>
            <a:headEnd/>
            <a:tailEnd/>
          </a:ln>
        </p:spPr>
      </p:pic>
      <p:pic>
        <p:nvPicPr>
          <p:cNvPr id="59399" name="Picture 9"/>
          <p:cNvPicPr>
            <a:picLocks noChangeAspect="1" noChangeArrowheads="1"/>
          </p:cNvPicPr>
          <p:nvPr/>
        </p:nvPicPr>
        <p:blipFill>
          <a:blip r:embed="rId3"/>
          <a:srcRect l="54314" t="4965" r="3542" b="17409"/>
          <a:stretch>
            <a:fillRect/>
          </a:stretch>
        </p:blipFill>
        <p:spPr bwMode="auto">
          <a:xfrm>
            <a:off x="3092450" y="3360738"/>
            <a:ext cx="2513013" cy="2159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395"/>
                                        </p:tgtEl>
                                        <p:attrNameLst>
                                          <p:attrName>style.visibility</p:attrName>
                                        </p:attrNameLst>
                                      </p:cBhvr>
                                      <p:to>
                                        <p:strVal val="visible"/>
                                      </p:to>
                                    </p:set>
                                    <p:animEffect transition="in" filter="fade">
                                      <p:cBhvr>
                                        <p:cTn id="7" dur="2000"/>
                                        <p:tgtEl>
                                          <p:spTgt spid="59395"/>
                                        </p:tgtEl>
                                      </p:cBhvr>
                                    </p:animEffect>
                                  </p:childTnLst>
                                </p:cTn>
                              </p:par>
                              <p:par>
                                <p:cTn id="8" presetID="10" presetClass="entr" presetSubtype="0" fill="hold" nodeType="withEffect">
                                  <p:stCondLst>
                                    <p:cond delay="0"/>
                                  </p:stCondLst>
                                  <p:childTnLst>
                                    <p:set>
                                      <p:cBhvr>
                                        <p:cTn id="9" dur="1" fill="hold">
                                          <p:stCondLst>
                                            <p:cond delay="0"/>
                                          </p:stCondLst>
                                        </p:cTn>
                                        <p:tgtEl>
                                          <p:spTgt spid="59396"/>
                                        </p:tgtEl>
                                        <p:attrNameLst>
                                          <p:attrName>style.visibility</p:attrName>
                                        </p:attrNameLst>
                                      </p:cBhvr>
                                      <p:to>
                                        <p:strVal val="visible"/>
                                      </p:to>
                                    </p:set>
                                    <p:animEffect transition="in" filter="fade">
                                      <p:cBhvr>
                                        <p:cTn id="10" dur="2000"/>
                                        <p:tgtEl>
                                          <p:spTgt spid="59396"/>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59397"/>
                                        </p:tgtEl>
                                        <p:attrNameLst>
                                          <p:attrName>style.visibility</p:attrName>
                                        </p:attrNameLst>
                                      </p:cBhvr>
                                      <p:to>
                                        <p:strVal val="visible"/>
                                      </p:to>
                                    </p:set>
                                    <p:animEffect transition="in" filter="fade">
                                      <p:cBhvr>
                                        <p:cTn id="13" dur="2000"/>
                                        <p:tgtEl>
                                          <p:spTgt spid="59397"/>
                                        </p:tgtEl>
                                      </p:cBhvr>
                                    </p:animEffect>
                                  </p:childTnLst>
                                </p:cTn>
                              </p:par>
                              <p:par>
                                <p:cTn id="14" presetID="10" presetClass="entr" presetSubtype="0" fill="hold" nodeType="withEffect">
                                  <p:stCondLst>
                                    <p:cond delay="0"/>
                                  </p:stCondLst>
                                  <p:childTnLst>
                                    <p:set>
                                      <p:cBhvr>
                                        <p:cTn id="15" dur="1" fill="hold">
                                          <p:stCondLst>
                                            <p:cond delay="0"/>
                                          </p:stCondLst>
                                        </p:cTn>
                                        <p:tgtEl>
                                          <p:spTgt spid="59398"/>
                                        </p:tgtEl>
                                        <p:attrNameLst>
                                          <p:attrName>style.visibility</p:attrName>
                                        </p:attrNameLst>
                                      </p:cBhvr>
                                      <p:to>
                                        <p:strVal val="visible"/>
                                      </p:to>
                                    </p:set>
                                    <p:animEffect transition="in" filter="fade">
                                      <p:cBhvr>
                                        <p:cTn id="16" dur="2000"/>
                                        <p:tgtEl>
                                          <p:spTgt spid="59398"/>
                                        </p:tgtEl>
                                      </p:cBhvr>
                                    </p:animEffect>
                                  </p:childTnLst>
                                </p:cTn>
                              </p:par>
                              <p:par>
                                <p:cTn id="17" presetID="10" presetClass="entr" presetSubtype="0" fill="hold" nodeType="withEffect">
                                  <p:stCondLst>
                                    <p:cond delay="0"/>
                                  </p:stCondLst>
                                  <p:childTnLst>
                                    <p:set>
                                      <p:cBhvr>
                                        <p:cTn id="18" dur="1" fill="hold">
                                          <p:stCondLst>
                                            <p:cond delay="0"/>
                                          </p:stCondLst>
                                        </p:cTn>
                                        <p:tgtEl>
                                          <p:spTgt spid="59399"/>
                                        </p:tgtEl>
                                        <p:attrNameLst>
                                          <p:attrName>style.visibility</p:attrName>
                                        </p:attrNameLst>
                                      </p:cBhvr>
                                      <p:to>
                                        <p:strVal val="visible"/>
                                      </p:to>
                                    </p:set>
                                    <p:animEffect transition="in" filter="fade">
                                      <p:cBhvr>
                                        <p:cTn id="19" dur="2000"/>
                                        <p:tgtEl>
                                          <p:spTgt spid="59399"/>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mph" presetSubtype="0" nodeType="clickEffect">
                                  <p:stCondLst>
                                    <p:cond delay="0"/>
                                  </p:stCondLst>
                                  <p:childTnLst>
                                    <p:set>
                                      <p:cBhvr rctx="PPT">
                                        <p:cTn id="23" dur="indefinite"/>
                                        <p:tgtEl>
                                          <p:spTgt spid="59395"/>
                                        </p:tgtEl>
                                        <p:attrNameLst>
                                          <p:attrName>style.opacity</p:attrName>
                                        </p:attrNameLst>
                                      </p:cBhvr>
                                      <p:to>
                                        <p:strVal val="0.25"/>
                                      </p:to>
                                    </p:set>
                                    <p:animEffect filter="image" prLst="opacity: 0.25">
                                      <p:cBhvr rctx="IE">
                                        <p:cTn id="24" dur="indefinite"/>
                                        <p:tgtEl>
                                          <p:spTgt spid="59395"/>
                                        </p:tgtEl>
                                      </p:cBhvr>
                                    </p:animEffect>
                                  </p:childTnLst>
                                </p:cTn>
                              </p:par>
                              <p:par>
                                <p:cTn id="25" presetID="9" presetClass="emph" presetSubtype="0" nodeType="withEffect">
                                  <p:stCondLst>
                                    <p:cond delay="0"/>
                                  </p:stCondLst>
                                  <p:childTnLst>
                                    <p:set>
                                      <p:cBhvr rctx="PPT">
                                        <p:cTn id="26" dur="indefinite"/>
                                        <p:tgtEl>
                                          <p:spTgt spid="59396"/>
                                        </p:tgtEl>
                                        <p:attrNameLst>
                                          <p:attrName>style.opacity</p:attrName>
                                        </p:attrNameLst>
                                      </p:cBhvr>
                                      <p:to>
                                        <p:strVal val="0.25"/>
                                      </p:to>
                                    </p:set>
                                    <p:animEffect filter="image" prLst="opacity: 0.25">
                                      <p:cBhvr rctx="IE">
                                        <p:cTn id="27" dur="indefinite"/>
                                        <p:tgtEl>
                                          <p:spTgt spid="59396"/>
                                        </p:tgtEl>
                                      </p:cBhvr>
                                    </p:animEffect>
                                  </p:childTnLst>
                                </p:cTn>
                              </p:par>
                              <p:par>
                                <p:cTn id="28" presetID="9" presetClass="emph" presetSubtype="0" grpId="1" nodeType="withEffect" nodePh="1">
                                  <p:stCondLst>
                                    <p:cond delay="0"/>
                                  </p:stCondLst>
                                  <p:endCondLst>
                                    <p:cond evt="begin" delay="0">
                                      <p:tn val="28"/>
                                    </p:cond>
                                  </p:endCondLst>
                                  <p:childTnLst>
                                    <p:set>
                                      <p:cBhvr rctx="PPT">
                                        <p:cTn id="29" dur="indefinite"/>
                                        <p:tgtEl>
                                          <p:spTgt spid="59397"/>
                                        </p:tgtEl>
                                        <p:attrNameLst>
                                          <p:attrName>style.opacity</p:attrName>
                                        </p:attrNameLst>
                                      </p:cBhvr>
                                      <p:to>
                                        <p:strVal val="0.25"/>
                                      </p:to>
                                    </p:set>
                                    <p:animEffect filter="image" prLst="opacity: 0.25">
                                      <p:cBhvr rctx="IE">
                                        <p:cTn id="30" dur="indefinite"/>
                                        <p:tgtEl>
                                          <p:spTgt spid="59397"/>
                                        </p:tgtEl>
                                      </p:cBhvr>
                                    </p:animEffect>
                                  </p:childTnLst>
                                </p:cTn>
                              </p:par>
                              <p:par>
                                <p:cTn id="31" presetID="9" presetClass="emph" presetSubtype="0" nodeType="withEffect">
                                  <p:stCondLst>
                                    <p:cond delay="0"/>
                                  </p:stCondLst>
                                  <p:childTnLst>
                                    <p:set>
                                      <p:cBhvr rctx="PPT">
                                        <p:cTn id="32" dur="indefinite"/>
                                        <p:tgtEl>
                                          <p:spTgt spid="59398"/>
                                        </p:tgtEl>
                                        <p:attrNameLst>
                                          <p:attrName>style.opacity</p:attrName>
                                        </p:attrNameLst>
                                      </p:cBhvr>
                                      <p:to>
                                        <p:strVal val="0.25"/>
                                      </p:to>
                                    </p:set>
                                    <p:animEffect filter="image" prLst="opacity: 0.25">
                                      <p:cBhvr rctx="IE">
                                        <p:cTn id="33" dur="indefinite"/>
                                        <p:tgtEl>
                                          <p:spTgt spid="59398"/>
                                        </p:tgtEl>
                                      </p:cBhvr>
                                    </p:animEffect>
                                  </p:childTnLst>
                                </p:cTn>
                              </p:par>
                              <p:par>
                                <p:cTn id="34" presetID="9" presetClass="emph" presetSubtype="0" nodeType="withEffect">
                                  <p:stCondLst>
                                    <p:cond delay="0"/>
                                  </p:stCondLst>
                                  <p:childTnLst>
                                    <p:set>
                                      <p:cBhvr rctx="PPT">
                                        <p:cTn id="35" dur="indefinite"/>
                                        <p:tgtEl>
                                          <p:spTgt spid="59399"/>
                                        </p:tgtEl>
                                        <p:attrNameLst>
                                          <p:attrName>style.opacity</p:attrName>
                                        </p:attrNameLst>
                                      </p:cBhvr>
                                      <p:to>
                                        <p:strVal val="0.25"/>
                                      </p:to>
                                    </p:set>
                                    <p:animEffect filter="image" prLst="opacity: 0.25">
                                      <p:cBhvr rctx="IE">
                                        <p:cTn id="36" dur="indefinite"/>
                                        <p:tgtEl>
                                          <p:spTgt spid="59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7" grpId="0"/>
      <p:bldP spid="59397" grpId="1"/>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2"/>
          <p:cNvSpPr>
            <a:spLocks noGrp="1" noChangeArrowheads="1"/>
          </p:cNvSpPr>
          <p:nvPr>
            <p:ph type="title" idx="4294967295"/>
          </p:nvPr>
        </p:nvSpPr>
        <p:spPr/>
        <p:txBody>
          <a:bodyPr/>
          <a:lstStyle/>
          <a:p>
            <a:pPr eaLnBrk="1" hangingPunct="1">
              <a:defRPr/>
            </a:pPr>
            <a:r>
              <a:rPr lang="en-US" smtClean="0"/>
              <a:t>Composites</a:t>
            </a:r>
          </a:p>
        </p:txBody>
      </p:sp>
      <p:pic>
        <p:nvPicPr>
          <p:cNvPr id="49154" name="Picture 4"/>
          <p:cNvPicPr>
            <a:picLocks noChangeAspect="1" noChangeArrowheads="1"/>
          </p:cNvPicPr>
          <p:nvPr/>
        </p:nvPicPr>
        <p:blipFill>
          <a:blip r:embed="rId2"/>
          <a:srcRect l="61549" r="5769"/>
          <a:stretch>
            <a:fillRect/>
          </a:stretch>
        </p:blipFill>
        <p:spPr bwMode="auto">
          <a:xfrm>
            <a:off x="6167438" y="733425"/>
            <a:ext cx="2382837" cy="5741988"/>
          </a:xfrm>
          <a:prstGeom prst="rect">
            <a:avLst/>
          </a:prstGeom>
          <a:noFill/>
          <a:ln w="9525">
            <a:noFill/>
            <a:miter lim="800000"/>
            <a:headEnd/>
            <a:tailEnd/>
          </a:ln>
        </p:spPr>
      </p:pic>
      <p:pic>
        <p:nvPicPr>
          <p:cNvPr id="49155" name="Picture 5"/>
          <p:cNvPicPr>
            <a:picLocks noGrp="1" noChangeAspect="1" noChangeArrowheads="1"/>
          </p:cNvPicPr>
          <p:nvPr>
            <p:ph type="body" idx="4294967295"/>
          </p:nvPr>
        </p:nvPicPr>
        <p:blipFill>
          <a:blip r:embed="rId2"/>
          <a:srcRect l="3484" t="20267" r="69730" b="4980"/>
          <a:stretch>
            <a:fillRect/>
          </a:stretch>
        </p:blipFill>
        <p:spPr>
          <a:xfrm>
            <a:off x="339725" y="733425"/>
            <a:ext cx="2613025" cy="5741988"/>
          </a:xfrm>
        </p:spPr>
      </p:pic>
      <p:sp>
        <p:nvSpPr>
          <p:cNvPr id="49156" name="AutoShape 7" descr="2Q=="/>
          <p:cNvSpPr>
            <a:spLocks noChangeAspect="1" noChangeArrowheads="1"/>
          </p:cNvSpPr>
          <p:nvPr/>
        </p:nvSpPr>
        <p:spPr bwMode="auto">
          <a:xfrm>
            <a:off x="3810000" y="2714625"/>
            <a:ext cx="1524000" cy="1428750"/>
          </a:xfrm>
          <a:prstGeom prst="rect">
            <a:avLst/>
          </a:prstGeom>
          <a:noFill/>
          <a:ln w="9525">
            <a:noFill/>
            <a:miter lim="800000"/>
            <a:headEnd/>
            <a:tailEnd/>
          </a:ln>
        </p:spPr>
        <p:txBody>
          <a:bodyPr/>
          <a:lstStyle/>
          <a:p>
            <a:pPr eaLnBrk="0" hangingPunct="0"/>
            <a:endParaRPr lang="en-US"/>
          </a:p>
        </p:txBody>
      </p:sp>
      <p:pic>
        <p:nvPicPr>
          <p:cNvPr id="49157" name="Picture 8"/>
          <p:cNvPicPr>
            <a:picLocks noChangeAspect="1" noChangeArrowheads="1"/>
          </p:cNvPicPr>
          <p:nvPr/>
        </p:nvPicPr>
        <p:blipFill>
          <a:blip r:embed="rId3"/>
          <a:srcRect l="3860" t="4965" r="54073" b="21461"/>
          <a:stretch>
            <a:fillRect/>
          </a:stretch>
        </p:blipFill>
        <p:spPr bwMode="auto">
          <a:xfrm>
            <a:off x="3092450" y="1314450"/>
            <a:ext cx="2508250" cy="2046288"/>
          </a:xfrm>
          <a:prstGeom prst="rect">
            <a:avLst/>
          </a:prstGeom>
          <a:noFill/>
          <a:ln w="9525">
            <a:noFill/>
            <a:miter lim="800000"/>
            <a:headEnd/>
            <a:tailEnd/>
          </a:ln>
        </p:spPr>
      </p:pic>
      <p:pic>
        <p:nvPicPr>
          <p:cNvPr id="49158" name="Picture 9"/>
          <p:cNvPicPr>
            <a:picLocks noChangeAspect="1" noChangeArrowheads="1"/>
          </p:cNvPicPr>
          <p:nvPr/>
        </p:nvPicPr>
        <p:blipFill>
          <a:blip r:embed="rId3"/>
          <a:srcRect l="54314" t="4965" r="3542" b="17409"/>
          <a:stretch>
            <a:fillRect/>
          </a:stretch>
        </p:blipFill>
        <p:spPr bwMode="auto">
          <a:xfrm>
            <a:off x="3092450" y="3360738"/>
            <a:ext cx="2513013" cy="215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defRPr/>
            </a:pPr>
            <a:r>
              <a:rPr lang="en-US"/>
              <a:t>The Gold Standard </a:t>
            </a:r>
          </a:p>
        </p:txBody>
      </p:sp>
      <p:sp>
        <p:nvSpPr>
          <p:cNvPr id="87043" name="Rectangle 3"/>
          <p:cNvSpPr>
            <a:spLocks noGrp="1" noChangeArrowheads="1"/>
          </p:cNvSpPr>
          <p:nvPr>
            <p:ph type="body" idx="1"/>
          </p:nvPr>
        </p:nvSpPr>
        <p:spPr/>
        <p:txBody>
          <a:bodyPr/>
          <a:lstStyle/>
          <a:p>
            <a:pPr eaLnBrk="1" hangingPunct="1">
              <a:defRPr/>
            </a:pPr>
            <a:endParaRPr lang="en-US"/>
          </a:p>
        </p:txBody>
      </p:sp>
      <p:pic>
        <p:nvPicPr>
          <p:cNvPr id="23555" name="Picture 5" descr="gold inlay"/>
          <p:cNvPicPr>
            <a:picLocks noChangeAspect="1" noChangeArrowheads="1"/>
          </p:cNvPicPr>
          <p:nvPr/>
        </p:nvPicPr>
        <p:blipFill>
          <a:blip r:embed="rId2"/>
          <a:srcRect/>
          <a:stretch>
            <a:fillRect/>
          </a:stretch>
        </p:blipFill>
        <p:spPr bwMode="auto">
          <a:xfrm>
            <a:off x="6742113" y="2286000"/>
            <a:ext cx="1790700" cy="2286000"/>
          </a:xfrm>
          <a:prstGeom prst="rect">
            <a:avLst/>
          </a:prstGeom>
          <a:noFill/>
          <a:ln w="9525">
            <a:noFill/>
            <a:miter lim="800000"/>
            <a:headEnd/>
            <a:tailEnd/>
          </a:ln>
        </p:spPr>
      </p:pic>
      <p:pic>
        <p:nvPicPr>
          <p:cNvPr id="23556" name="Picture 6" descr="gold"/>
          <p:cNvPicPr>
            <a:picLocks noChangeAspect="1" noChangeArrowheads="1"/>
          </p:cNvPicPr>
          <p:nvPr/>
        </p:nvPicPr>
        <p:blipFill>
          <a:blip r:embed="rId3"/>
          <a:srcRect l="69739" t="9650" r="4280" b="7347"/>
          <a:stretch>
            <a:fillRect/>
          </a:stretch>
        </p:blipFill>
        <p:spPr bwMode="auto">
          <a:xfrm>
            <a:off x="3656013" y="2035175"/>
            <a:ext cx="2214562" cy="3249613"/>
          </a:xfrm>
          <a:prstGeom prst="rect">
            <a:avLst/>
          </a:prstGeom>
          <a:noFill/>
          <a:ln w="9525">
            <a:noFill/>
            <a:miter lim="800000"/>
            <a:headEnd/>
            <a:tailEnd/>
          </a:ln>
        </p:spPr>
      </p:pic>
      <p:pic>
        <p:nvPicPr>
          <p:cNvPr id="23557" name="Picture 7" descr="gold"/>
          <p:cNvPicPr>
            <a:picLocks noChangeAspect="1" noChangeArrowheads="1"/>
          </p:cNvPicPr>
          <p:nvPr/>
        </p:nvPicPr>
        <p:blipFill>
          <a:blip r:embed="rId3"/>
          <a:srcRect l="4985" t="10417" r="69867" b="6047"/>
          <a:stretch>
            <a:fillRect/>
          </a:stretch>
        </p:blipFill>
        <p:spPr bwMode="auto">
          <a:xfrm>
            <a:off x="804863" y="2035175"/>
            <a:ext cx="2130425" cy="3249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3" name="Title 1"/>
          <p:cNvSpPr>
            <a:spLocks noGrp="1"/>
          </p:cNvSpPr>
          <p:nvPr>
            <p:ph type="title" idx="4294967295"/>
          </p:nvPr>
        </p:nvSpPr>
        <p:spPr/>
        <p:txBody>
          <a:bodyPr/>
          <a:lstStyle/>
          <a:p>
            <a:pPr eaLnBrk="1" hangingPunct="1">
              <a:defRPr/>
            </a:pPr>
            <a:endParaRPr lang="en-US"/>
          </a:p>
        </p:txBody>
      </p:sp>
      <p:sp>
        <p:nvSpPr>
          <p:cNvPr id="3" name="Content Placeholder 2"/>
          <p:cNvSpPr>
            <a:spLocks noGrp="1"/>
          </p:cNvSpPr>
          <p:nvPr>
            <p:ph idx="4294967295"/>
          </p:nvPr>
        </p:nvSpPr>
        <p:spPr/>
        <p:txBody>
          <a:bodyPr>
            <a:normAutofit/>
          </a:bodyPr>
          <a:lstStyle/>
          <a:p>
            <a:pPr eaLnBrk="1" hangingPunct="1">
              <a:lnSpc>
                <a:spcPct val="80000"/>
              </a:lnSpc>
              <a:defRPr/>
            </a:pPr>
            <a:r>
              <a:rPr lang="en-US" sz="2700" smtClean="0"/>
              <a:t>Early amalgam made by heating tablet in a spoon until beads of mercury appeared, then mixing in a mortar and pestle</a:t>
            </a:r>
          </a:p>
          <a:p>
            <a:pPr eaLnBrk="1" hangingPunct="1">
              <a:lnSpc>
                <a:spcPct val="80000"/>
              </a:lnSpc>
              <a:defRPr/>
            </a:pPr>
            <a:r>
              <a:rPr lang="en-US" sz="2700" smtClean="0"/>
              <a:t>1930 commission found modern method of amalgam fabrication safe</a:t>
            </a:r>
          </a:p>
          <a:p>
            <a:pPr eaLnBrk="1" hangingPunct="1">
              <a:lnSpc>
                <a:spcPct val="80000"/>
              </a:lnSpc>
              <a:defRPr/>
            </a:pPr>
            <a:r>
              <a:rPr lang="en-US" sz="2700" smtClean="0"/>
              <a:t>Current formulation made up of approx. 50% mercury, 50% Silver, Copper, Zinc and Tin in various proportions</a:t>
            </a:r>
          </a:p>
          <a:p>
            <a:pPr eaLnBrk="1" hangingPunct="1">
              <a:lnSpc>
                <a:spcPct val="80000"/>
              </a:lnSpc>
              <a:defRPr/>
            </a:pPr>
            <a:r>
              <a:rPr lang="en-US" sz="2700" smtClean="0"/>
              <a:t>Solid metals make up an </a:t>
            </a:r>
            <a:r>
              <a:rPr lang="en-US" sz="2700" b="1" i="1" smtClean="0"/>
              <a:t>alloy</a:t>
            </a:r>
            <a:r>
              <a:rPr lang="en-US" sz="2700" smtClean="0"/>
              <a:t>; when mixed with mercury, they form an </a:t>
            </a:r>
            <a:r>
              <a:rPr lang="en-US" sz="2700" b="1" i="1" smtClean="0"/>
              <a:t>amalgam</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defRPr/>
            </a:pPr>
            <a:r>
              <a:rPr lang="en-US" sz="4000" smtClean="0"/>
              <a:t>Where did the controversy begin?</a:t>
            </a:r>
          </a:p>
        </p:txBody>
      </p:sp>
      <p:sp>
        <p:nvSpPr>
          <p:cNvPr id="88070" name="Rectangle 6"/>
          <p:cNvSpPr>
            <a:spLocks noGrp="1" noChangeArrowheads="1"/>
          </p:cNvSpPr>
          <p:nvPr>
            <p:ph type="body" sz="half" idx="1"/>
          </p:nvPr>
        </p:nvSpPr>
        <p:spPr/>
        <p:txBody>
          <a:bodyPr/>
          <a:lstStyle/>
          <a:p>
            <a:pPr eaLnBrk="1" hangingPunct="1">
              <a:defRPr/>
            </a:pPr>
            <a:r>
              <a:rPr lang="en-US"/>
              <a:t>Hal Huggins, DDS</a:t>
            </a:r>
          </a:p>
          <a:p>
            <a:pPr eaLnBrk="1" hangingPunct="1">
              <a:defRPr/>
            </a:pPr>
            <a:endParaRPr lang="en-US"/>
          </a:p>
        </p:txBody>
      </p:sp>
      <p:sp>
        <p:nvSpPr>
          <p:cNvPr id="88071" name="Rectangle 7"/>
          <p:cNvSpPr>
            <a:spLocks noGrp="1" noChangeArrowheads="1"/>
          </p:cNvSpPr>
          <p:nvPr>
            <p:ph type="body" sz="half" idx="2"/>
          </p:nvPr>
        </p:nvSpPr>
        <p:spPr/>
        <p:txBody>
          <a:bodyPr/>
          <a:lstStyle/>
          <a:p>
            <a:pPr eaLnBrk="1" hangingPunct="1">
              <a:defRPr/>
            </a:pPr>
            <a:endParaRPr lang="en-US"/>
          </a:p>
        </p:txBody>
      </p:sp>
      <p:pic>
        <p:nvPicPr>
          <p:cNvPr id="25604" name="Picture 5" descr="Huggins"/>
          <p:cNvPicPr>
            <a:picLocks noChangeAspect="1" noChangeArrowheads="1"/>
          </p:cNvPicPr>
          <p:nvPr/>
        </p:nvPicPr>
        <p:blipFill>
          <a:blip r:embed="rId2"/>
          <a:srcRect/>
          <a:stretch>
            <a:fillRect/>
          </a:stretch>
        </p:blipFill>
        <p:spPr bwMode="auto">
          <a:xfrm>
            <a:off x="549275" y="2187575"/>
            <a:ext cx="2293938" cy="3233738"/>
          </a:xfrm>
          <a:prstGeom prst="rect">
            <a:avLst/>
          </a:prstGeom>
          <a:noFill/>
          <a:ln w="9525">
            <a:noFill/>
            <a:miter lim="800000"/>
            <a:headEnd/>
            <a:tailEnd/>
          </a:ln>
        </p:spPr>
      </p:pic>
      <p:pic>
        <p:nvPicPr>
          <p:cNvPr id="25605" name="Picture 9" descr="book cover 2"/>
          <p:cNvPicPr>
            <a:picLocks noChangeAspect="1" noChangeArrowheads="1"/>
          </p:cNvPicPr>
          <p:nvPr/>
        </p:nvPicPr>
        <p:blipFill>
          <a:blip r:embed="rId3"/>
          <a:srcRect/>
          <a:stretch>
            <a:fillRect/>
          </a:stretch>
        </p:blipFill>
        <p:spPr bwMode="auto">
          <a:xfrm>
            <a:off x="3614738" y="1600200"/>
            <a:ext cx="2857500" cy="4286250"/>
          </a:xfrm>
          <a:prstGeom prst="rect">
            <a:avLst/>
          </a:prstGeom>
          <a:noFill/>
          <a:ln w="9525">
            <a:noFill/>
            <a:miter lim="800000"/>
            <a:headEnd/>
            <a:tailEnd/>
          </a:ln>
        </p:spPr>
      </p:pic>
      <p:pic>
        <p:nvPicPr>
          <p:cNvPr id="25607" name="Picture 7" descr="uninformed consent"/>
          <p:cNvPicPr>
            <a:picLocks noChangeAspect="1" noChangeArrowheads="1"/>
          </p:cNvPicPr>
          <p:nvPr/>
        </p:nvPicPr>
        <p:blipFill>
          <a:blip r:embed="rId4"/>
          <a:srcRect/>
          <a:stretch>
            <a:fillRect/>
          </a:stretch>
        </p:blipFill>
        <p:spPr bwMode="auto">
          <a:xfrm>
            <a:off x="6413500" y="1600200"/>
            <a:ext cx="2735263" cy="4286250"/>
          </a:xfrm>
          <a:prstGeom prst="rect">
            <a:avLst/>
          </a:prstGeom>
          <a:noFill/>
          <a:ln w="9525">
            <a:noFill/>
            <a:miter lim="800000"/>
            <a:headEnd/>
            <a:tailEnd/>
          </a:ln>
        </p:spPr>
      </p:pic>
      <p:sp>
        <p:nvSpPr>
          <p:cNvPr id="25608" name="Rectangle 8"/>
          <p:cNvSpPr>
            <a:spLocks noChangeArrowheads="1"/>
          </p:cNvSpPr>
          <p:nvPr/>
        </p:nvSpPr>
        <p:spPr bwMode="auto">
          <a:xfrm>
            <a:off x="787400" y="5670550"/>
            <a:ext cx="7889875" cy="1187450"/>
          </a:xfrm>
          <a:prstGeom prst="rect">
            <a:avLst/>
          </a:prstGeom>
          <a:noFill/>
          <a:ln w="9525">
            <a:noFill/>
            <a:miter lim="800000"/>
            <a:headEnd/>
            <a:tailEnd/>
          </a:ln>
          <a:effectLst/>
        </p:spPr>
        <p:txBody>
          <a:bodyPr>
            <a:spAutoFit/>
          </a:bodyPr>
          <a:lstStyle/>
          <a:p>
            <a:pPr defTabSz="914400">
              <a:lnSpc>
                <a:spcPct val="80000"/>
              </a:lnSpc>
              <a:spcBef>
                <a:spcPct val="20000"/>
              </a:spcBef>
              <a:buClr>
                <a:schemeClr val="hlink"/>
              </a:buClr>
              <a:buSzPct val="60000"/>
              <a:buFont typeface="Wingdings" pitchFamily="2" charset="2"/>
              <a:buChar char="n"/>
              <a:defRPr/>
            </a:pPr>
            <a:r>
              <a:rPr lang="en-US">
                <a:effectLst>
                  <a:outerShdw blurRad="38100" dist="38100" dir="2700000" algn="tl">
                    <a:srgbClr val="000000"/>
                  </a:outerShdw>
                </a:effectLst>
              </a:rPr>
              <a:t>1970s, Hal Huggins, DDS circulates belief that mercury causes wide range of maladies, including neurological, cardiovascular, immunological, collagen, emotional and allergic diseases and in 1985 publishes book </a:t>
            </a:r>
            <a:r>
              <a:rPr lang="en-US" b="1">
                <a:effectLst>
                  <a:outerShdw blurRad="38100" dist="38100" dir="2700000" algn="tl">
                    <a:srgbClr val="000000"/>
                  </a:outerShdw>
                </a:effectLst>
              </a:rPr>
              <a:t>“It’s All in Your Head: Diseases caused by silver-mercury restorations” Solona Beach, Ca.: APW</a:t>
            </a:r>
            <a:r>
              <a:rPr lang="en-US">
                <a:effectLst>
                  <a:outerShdw blurRad="38100" dist="38100" dir="2700000" algn="tl">
                    <a:srgbClr val="000000"/>
                  </a:outerShdw>
                </a:effectLst>
              </a:rPr>
              <a:t>  alleging dangers of mercury toxicity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8070">
                                            <p:txEl>
                                              <p:pRg st="0" end="0"/>
                                            </p:txEl>
                                          </p:spTgt>
                                        </p:tgtEl>
                                        <p:attrNameLst>
                                          <p:attrName>style.visibility</p:attrName>
                                        </p:attrNameLst>
                                      </p:cBhvr>
                                      <p:to>
                                        <p:strVal val="visible"/>
                                      </p:to>
                                    </p:set>
                                    <p:anim calcmode="lin" valueType="num">
                                      <p:cBhvr additive="base">
                                        <p:cTn id="7" dur="1000" fill="hold"/>
                                        <p:tgtEl>
                                          <p:spTgt spid="88070">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8807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608"/>
                                        </p:tgtEl>
                                        <p:attrNameLst>
                                          <p:attrName>style.visibility</p:attrName>
                                        </p:attrNameLst>
                                      </p:cBhvr>
                                      <p:to>
                                        <p:strVal val="visible"/>
                                      </p:to>
                                    </p:set>
                                    <p:anim calcmode="lin" valueType="num">
                                      <p:cBhvr additive="base">
                                        <p:cTn id="11" dur="500" fill="hold"/>
                                        <p:tgtEl>
                                          <p:spTgt spid="25608"/>
                                        </p:tgtEl>
                                        <p:attrNameLst>
                                          <p:attrName>ppt_x</p:attrName>
                                        </p:attrNameLst>
                                      </p:cBhvr>
                                      <p:tavLst>
                                        <p:tav tm="0">
                                          <p:val>
                                            <p:strVal val="#ppt_x"/>
                                          </p:val>
                                        </p:tav>
                                        <p:tav tm="100000">
                                          <p:val>
                                            <p:strVal val="#ppt_x"/>
                                          </p:val>
                                        </p:tav>
                                      </p:tavLst>
                                    </p:anim>
                                    <p:anim calcmode="lin" valueType="num">
                                      <p:cBhvr additive="base">
                                        <p:cTn id="12" dur="500" fill="hold"/>
                                        <p:tgtEl>
                                          <p:spTgt spid="25608"/>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5604"/>
                                        </p:tgtEl>
                                        <p:attrNameLst>
                                          <p:attrName>style.visibility</p:attrName>
                                        </p:attrNameLst>
                                      </p:cBhvr>
                                      <p:to>
                                        <p:strVal val="visible"/>
                                      </p:to>
                                    </p:set>
                                    <p:anim calcmode="lin" valueType="num">
                                      <p:cBhvr additive="base">
                                        <p:cTn id="15" dur="1000" fill="hold"/>
                                        <p:tgtEl>
                                          <p:spTgt spid="25604"/>
                                        </p:tgtEl>
                                        <p:attrNameLst>
                                          <p:attrName>ppt_x</p:attrName>
                                        </p:attrNameLst>
                                      </p:cBhvr>
                                      <p:tavLst>
                                        <p:tav tm="0">
                                          <p:val>
                                            <p:strVal val="1+#ppt_w/2"/>
                                          </p:val>
                                        </p:tav>
                                        <p:tav tm="100000">
                                          <p:val>
                                            <p:strVal val="#ppt_x"/>
                                          </p:val>
                                        </p:tav>
                                      </p:tavLst>
                                    </p:anim>
                                    <p:anim calcmode="lin" valueType="num">
                                      <p:cBhvr additive="base">
                                        <p:cTn id="16" dur="1000" fill="hold"/>
                                        <p:tgtEl>
                                          <p:spTgt spid="25604"/>
                                        </p:tgtEl>
                                        <p:attrNameLst>
                                          <p:attrName>ppt_y</p:attrName>
                                        </p:attrNameLst>
                                      </p:cBhvr>
                                      <p:tavLst>
                                        <p:tav tm="0">
                                          <p:val>
                                            <p:strVal val="#ppt_y"/>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5605"/>
                                        </p:tgtEl>
                                        <p:attrNameLst>
                                          <p:attrName>style.visibility</p:attrName>
                                        </p:attrNameLst>
                                      </p:cBhvr>
                                      <p:to>
                                        <p:strVal val="visible"/>
                                      </p:to>
                                    </p:set>
                                    <p:anim calcmode="lin" valueType="num">
                                      <p:cBhvr additive="base">
                                        <p:cTn id="19" dur="1000" fill="hold"/>
                                        <p:tgtEl>
                                          <p:spTgt spid="25605"/>
                                        </p:tgtEl>
                                        <p:attrNameLst>
                                          <p:attrName>ppt_x</p:attrName>
                                        </p:attrNameLst>
                                      </p:cBhvr>
                                      <p:tavLst>
                                        <p:tav tm="0">
                                          <p:val>
                                            <p:strVal val="#ppt_x"/>
                                          </p:val>
                                        </p:tav>
                                        <p:tav tm="100000">
                                          <p:val>
                                            <p:strVal val="#ppt_x"/>
                                          </p:val>
                                        </p:tav>
                                      </p:tavLst>
                                    </p:anim>
                                    <p:anim calcmode="lin" valueType="num">
                                      <p:cBhvr additive="base">
                                        <p:cTn id="20" dur="1000" fill="hold"/>
                                        <p:tgtEl>
                                          <p:spTgt spid="2560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607"/>
                                        </p:tgtEl>
                                        <p:attrNameLst>
                                          <p:attrName>style.visibility</p:attrName>
                                        </p:attrNameLst>
                                      </p:cBhvr>
                                      <p:to>
                                        <p:strVal val="visible"/>
                                      </p:to>
                                    </p:set>
                                    <p:anim calcmode="lin" valueType="num">
                                      <p:cBhvr additive="base">
                                        <p:cTn id="23" dur="1000" fill="hold"/>
                                        <p:tgtEl>
                                          <p:spTgt spid="25607"/>
                                        </p:tgtEl>
                                        <p:attrNameLst>
                                          <p:attrName>ppt_x</p:attrName>
                                        </p:attrNameLst>
                                      </p:cBhvr>
                                      <p:tavLst>
                                        <p:tav tm="0">
                                          <p:val>
                                            <p:strVal val="#ppt_x"/>
                                          </p:val>
                                        </p:tav>
                                        <p:tav tm="100000">
                                          <p:val>
                                            <p:strVal val="#ppt_x"/>
                                          </p:val>
                                        </p:tav>
                                      </p:tavLst>
                                    </p:anim>
                                    <p:anim calcmode="lin" valueType="num">
                                      <p:cBhvr additive="base">
                                        <p:cTn id="24" dur="1000" fill="hold"/>
                                        <p:tgtEl>
                                          <p:spTgt spid="256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0" grpId="0" build="p"/>
      <p:bldP spid="25608" grpId="0"/>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rmAutofit/>
          </a:bodyPr>
          <a:lstStyle/>
          <a:p>
            <a:pPr eaLnBrk="1" hangingPunct="1">
              <a:defRPr/>
            </a:pPr>
            <a:r>
              <a:rPr lang="en-US" sz="3200"/>
              <a:t>Supposed Effects of Amalgam Toxicity</a:t>
            </a:r>
          </a:p>
        </p:txBody>
      </p:sp>
      <p:sp>
        <p:nvSpPr>
          <p:cNvPr id="19458" name="Content Placeholder 2"/>
          <p:cNvSpPr>
            <a:spLocks noGrp="1"/>
          </p:cNvSpPr>
          <p:nvPr>
            <p:ph idx="4294967295"/>
          </p:nvPr>
        </p:nvSpPr>
        <p:spPr>
          <a:xfrm>
            <a:off x="457200" y="1600200"/>
            <a:ext cx="8229600" cy="4086335"/>
          </a:xfrm>
        </p:spPr>
        <p:txBody>
          <a:bodyPr/>
          <a:lstStyle/>
          <a:p>
            <a:pPr eaLnBrk="1" hangingPunct="1">
              <a:defRPr/>
            </a:pPr>
            <a:r>
              <a:rPr lang="en-US" sz="2800" dirty="0" smtClean="0"/>
              <a:t>Neurological, Cardiovascular, Immunological, Collagen, Emotional and Allergic syndromes</a:t>
            </a:r>
          </a:p>
          <a:p>
            <a:pPr eaLnBrk="1" hangingPunct="1">
              <a:defRPr/>
            </a:pPr>
            <a:r>
              <a:rPr lang="en-US" sz="2800" dirty="0" smtClean="0"/>
              <a:t>Leading to:  Multiple Sclerosis, Depression, High or Low blood pressure, tachycardia, arthritis, lupus, scleroderma, leukemia, Hodgkin’s disease, mononucleosis, fatigue, </a:t>
            </a:r>
            <a:r>
              <a:rPr lang="en-US" sz="2800" dirty="0" err="1" smtClean="0"/>
              <a:t>Crohn’s</a:t>
            </a:r>
            <a:r>
              <a:rPr lang="en-US" sz="2800" dirty="0" smtClean="0"/>
              <a:t> disease, ulcers, other digestive problems and high cholesterol</a:t>
            </a:r>
          </a:p>
          <a:p>
            <a:pPr eaLnBrk="1" hangingPunct="1">
              <a:defRPr/>
            </a:pPr>
            <a:r>
              <a:rPr lang="en-US" sz="2800" dirty="0" smtClean="0"/>
              <a:t>Huggins is currently also applying his treatments to soldiers with “Gulf War Syndrome” and claims to be hampered by the government</a:t>
            </a:r>
          </a:p>
          <a:p>
            <a:pPr eaLnBrk="1" hangingPunct="1">
              <a:defRPr/>
            </a:pPr>
            <a:endParaRPr lang="en-US"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19458">
                                            <p:txEl>
                                              <p:pRg st="1" end="1"/>
                                            </p:txEl>
                                          </p:spTgt>
                                        </p:tgtEl>
                                        <p:attrNameLst>
                                          <p:attrName>style.visibility</p:attrName>
                                        </p:attrNameLst>
                                      </p:cBhvr>
                                      <p:to>
                                        <p:strVal val="visible"/>
                                      </p:to>
                                    </p:set>
                                    <p:animEffect transition="in" filter="fade">
                                      <p:cBhvr>
                                        <p:cTn id="7" dur="770" decel="100000"/>
                                        <p:tgtEl>
                                          <p:spTgt spid="19458">
                                            <p:txEl>
                                              <p:pRg st="1" end="1"/>
                                            </p:txEl>
                                          </p:spTgt>
                                        </p:tgtEl>
                                      </p:cBhvr>
                                    </p:animEffect>
                                    <p:animScale>
                                      <p:cBhvr>
                                        <p:cTn id="8" dur="770" decel="100000"/>
                                        <p:tgtEl>
                                          <p:spTgt spid="19458">
                                            <p:txEl>
                                              <p:pRg st="1" end="1"/>
                                            </p:txEl>
                                          </p:spTgt>
                                        </p:tgtEl>
                                      </p:cBhvr>
                                      <p:from x="10000" y="10000"/>
                                      <p:to x="200000" y="450000"/>
                                    </p:animScale>
                                    <p:animScale>
                                      <p:cBhvr>
                                        <p:cTn id="9" dur="1230" accel="100000" fill="hold">
                                          <p:stCondLst>
                                            <p:cond delay="770"/>
                                          </p:stCondLst>
                                        </p:cTn>
                                        <p:tgtEl>
                                          <p:spTgt spid="19458">
                                            <p:txEl>
                                              <p:pRg st="1" end="1"/>
                                            </p:txEl>
                                          </p:spTgt>
                                        </p:tgtEl>
                                      </p:cBhvr>
                                      <p:from x="200000" y="450000"/>
                                      <p:to x="100000" y="100000"/>
                                    </p:animScale>
                                    <p:set>
                                      <p:cBhvr>
                                        <p:cTn id="10" dur="770" fill="hold"/>
                                        <p:tgtEl>
                                          <p:spTgt spid="19458">
                                            <p:txEl>
                                              <p:pRg st="1" end="1"/>
                                            </p:txEl>
                                          </p:spTgt>
                                        </p:tgtEl>
                                        <p:attrNameLst>
                                          <p:attrName>ppt_x</p:attrName>
                                        </p:attrNameLst>
                                      </p:cBhvr>
                                      <p:to>
                                        <p:strVal val="(0.5)"/>
                                      </p:to>
                                    </p:set>
                                    <p:anim from="(0.5)" to="(#ppt_x)" calcmode="lin" valueType="num">
                                      <p:cBhvr>
                                        <p:cTn id="11" dur="1230" accel="100000" fill="hold">
                                          <p:stCondLst>
                                            <p:cond delay="770"/>
                                          </p:stCondLst>
                                        </p:cTn>
                                        <p:tgtEl>
                                          <p:spTgt spid="19458">
                                            <p:txEl>
                                              <p:pRg st="1" end="1"/>
                                            </p:txEl>
                                          </p:spTgt>
                                        </p:tgtEl>
                                        <p:attrNameLst>
                                          <p:attrName>ppt_x</p:attrName>
                                        </p:attrNameLst>
                                      </p:cBhvr>
                                    </p:anim>
                                    <p:set>
                                      <p:cBhvr>
                                        <p:cTn id="12" dur="770" fill="hold"/>
                                        <p:tgtEl>
                                          <p:spTgt spid="19458">
                                            <p:txEl>
                                              <p:pRg st="1" end="1"/>
                                            </p:txEl>
                                          </p:spTgt>
                                        </p:tgtEl>
                                        <p:attrNameLst>
                                          <p:attrName>ppt_y</p:attrName>
                                        </p:attrNameLst>
                                      </p:cBhvr>
                                      <p:to>
                                        <p:strVal val="(#ppt_y+0.4)"/>
                                      </p:to>
                                    </p:set>
                                    <p:anim from="(#ppt_y+0.4)" to="(#ppt_y)" calcmode="lin" valueType="num">
                                      <p:cBhvr>
                                        <p:cTn id="13" dur="1230" accel="100000" fill="hold">
                                          <p:stCondLst>
                                            <p:cond delay="770"/>
                                          </p:stCondLst>
                                        </p:cTn>
                                        <p:tgtEl>
                                          <p:spTgt spid="19458">
                                            <p:txEl>
                                              <p:pRg st="1" end="1"/>
                                            </p:txEl>
                                          </p:spTgt>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34" presetClass="entr" presetSubtype="0" fill="hold" nodeType="clickEffect">
                                  <p:stCondLst>
                                    <p:cond delay="0"/>
                                  </p:stCondLst>
                                  <p:childTnLst>
                                    <p:set>
                                      <p:cBhvr>
                                        <p:cTn id="17" dur="1" fill="hold">
                                          <p:stCondLst>
                                            <p:cond delay="0"/>
                                          </p:stCondLst>
                                        </p:cTn>
                                        <p:tgtEl>
                                          <p:spTgt spid="19458">
                                            <p:txEl>
                                              <p:pRg st="2" end="2"/>
                                            </p:txEl>
                                          </p:spTgt>
                                        </p:tgtEl>
                                        <p:attrNameLst>
                                          <p:attrName>style.visibility</p:attrName>
                                        </p:attrNameLst>
                                      </p:cBhvr>
                                      <p:to>
                                        <p:strVal val="visible"/>
                                      </p:to>
                                    </p:set>
                                    <p:anim from="(-#ppt_w/2)" to="(#ppt_x)" calcmode="lin" valueType="num">
                                      <p:cBhvr>
                                        <p:cTn id="18" dur="600" fill="hold">
                                          <p:stCondLst>
                                            <p:cond delay="0"/>
                                          </p:stCondLst>
                                        </p:cTn>
                                        <p:tgtEl>
                                          <p:spTgt spid="19458">
                                            <p:txEl>
                                              <p:pRg st="2" end="2"/>
                                            </p:txEl>
                                          </p:spTgt>
                                        </p:tgtEl>
                                        <p:attrNameLst>
                                          <p:attrName>ppt_x</p:attrName>
                                        </p:attrNameLst>
                                      </p:cBhvr>
                                    </p:anim>
                                    <p:anim from="0" to="-1.0" calcmode="lin" valueType="num">
                                      <p:cBhvr>
                                        <p:cTn id="19" dur="200" decel="50000" autoRev="1" fill="hold">
                                          <p:stCondLst>
                                            <p:cond delay="600"/>
                                          </p:stCondLst>
                                        </p:cTn>
                                        <p:tgtEl>
                                          <p:spTgt spid="19458">
                                            <p:txEl>
                                              <p:pRg st="2" end="2"/>
                                            </p:txEl>
                                          </p:spTgt>
                                        </p:tgtEl>
                                        <p:attrNameLst>
                                          <p:attrName>xshear</p:attrName>
                                        </p:attrNameLst>
                                      </p:cBhvr>
                                    </p:anim>
                                    <p:animScale>
                                      <p:cBhvr>
                                        <p:cTn id="20" dur="200" decel="100000" autoRev="1" fill="hold">
                                          <p:stCondLst>
                                            <p:cond delay="600"/>
                                          </p:stCondLst>
                                        </p:cTn>
                                        <p:tgtEl>
                                          <p:spTgt spid="19458">
                                            <p:txEl>
                                              <p:pRg st="2" end="2"/>
                                            </p:txEl>
                                          </p:spTgt>
                                        </p:tgtEl>
                                      </p:cBhvr>
                                      <p:from x="100000" y="100000"/>
                                      <p:to x="80000" y="100000"/>
                                    </p:animScale>
                                    <p:anim by="(#ppt_h/3+#ppt_w*0.1)" calcmode="lin" valueType="num">
                                      <p:cBhvr additive="sum">
                                        <p:cTn id="21" dur="200" decel="100000" autoRev="1" fill="hold">
                                          <p:stCondLst>
                                            <p:cond delay="600"/>
                                          </p:stCondLst>
                                        </p:cTn>
                                        <p:tgtEl>
                                          <p:spTgt spid="19458">
                                            <p:txEl>
                                              <p:pRg st="2" end="2"/>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1" name="Title 1"/>
          <p:cNvSpPr>
            <a:spLocks noGrp="1"/>
          </p:cNvSpPr>
          <p:nvPr>
            <p:ph type="title" idx="4294967295"/>
          </p:nvPr>
        </p:nvSpPr>
        <p:spPr/>
        <p:txBody>
          <a:bodyPr/>
          <a:lstStyle/>
          <a:p>
            <a:pPr eaLnBrk="1" hangingPunct="1">
              <a:defRPr/>
            </a:pPr>
            <a:r>
              <a:rPr lang="en-US" sz="3600" smtClean="0"/>
              <a:t>Supposed Effects of Amalgam Toxicity</a:t>
            </a:r>
          </a:p>
        </p:txBody>
      </p:sp>
      <p:sp>
        <p:nvSpPr>
          <p:cNvPr id="3" name="Content Placeholder 2"/>
          <p:cNvSpPr>
            <a:spLocks noGrp="1"/>
          </p:cNvSpPr>
          <p:nvPr>
            <p:ph idx="4294967295"/>
          </p:nvPr>
        </p:nvSpPr>
        <p:spPr/>
        <p:txBody>
          <a:bodyPr>
            <a:normAutofit/>
          </a:bodyPr>
          <a:lstStyle/>
          <a:p>
            <a:pPr eaLnBrk="1" hangingPunct="1">
              <a:defRPr/>
            </a:pPr>
            <a:r>
              <a:rPr lang="en-US" sz="3000" dirty="0" smtClean="0"/>
              <a:t>Huggins found other materials in amalgam toxic: Zinc, Copper, Nickel, </a:t>
            </a:r>
            <a:r>
              <a:rPr lang="en-US" sz="3000" b="1" i="1" dirty="0" smtClean="0"/>
              <a:t>and several compounds in composite fillings</a:t>
            </a:r>
          </a:p>
          <a:p>
            <a:pPr eaLnBrk="1" hangingPunct="1">
              <a:defRPr/>
            </a:pPr>
            <a:r>
              <a:rPr lang="en-US" sz="3000" dirty="0" smtClean="0"/>
              <a:t>Measured electric current in fillings, determined fillings had to be removed in correct order for treatment to be most effective, if not harmful</a:t>
            </a:r>
          </a:p>
          <a:p>
            <a:pPr eaLnBrk="1" hangingPunct="1">
              <a:defRPr/>
            </a:pPr>
            <a:r>
              <a:rPr lang="en-US" sz="3000" dirty="0" smtClean="0"/>
              <a:t>Found root canals also responsible for various maladies – </a:t>
            </a:r>
            <a:r>
              <a:rPr lang="en-US" sz="3000" b="1" i="1" dirty="0" smtClean="0"/>
              <a:t>primary etiologies</a:t>
            </a:r>
            <a:r>
              <a:rPr lang="en-US" sz="3000" dirty="0" smtClean="0"/>
              <a:t> in sinus inflammation and high blood pressure</a:t>
            </a:r>
          </a:p>
        </p:txBody>
      </p:sp>
      <p:pic>
        <p:nvPicPr>
          <p:cNvPr id="56324" name="Picture 4"/>
          <p:cNvPicPr>
            <a:picLocks noChangeAspect="1" noChangeArrowheads="1"/>
          </p:cNvPicPr>
          <p:nvPr/>
        </p:nvPicPr>
        <p:blipFill>
          <a:blip r:embed="rId2"/>
          <a:srcRect l="61549" r="5769"/>
          <a:stretch>
            <a:fillRect/>
          </a:stretch>
        </p:blipFill>
        <p:spPr bwMode="auto">
          <a:xfrm>
            <a:off x="6167438" y="733425"/>
            <a:ext cx="2382837" cy="5741988"/>
          </a:xfrm>
          <a:prstGeom prst="rect">
            <a:avLst/>
          </a:prstGeom>
          <a:noFill/>
          <a:ln w="9525">
            <a:noFill/>
            <a:miter lim="800000"/>
            <a:headEnd/>
            <a:tailEnd/>
          </a:ln>
        </p:spPr>
      </p:pic>
      <p:pic>
        <p:nvPicPr>
          <p:cNvPr id="56325" name="Picture 5"/>
          <p:cNvPicPr>
            <a:picLocks noChangeAspect="1" noChangeArrowheads="1"/>
          </p:cNvPicPr>
          <p:nvPr/>
        </p:nvPicPr>
        <p:blipFill>
          <a:blip r:embed="rId2"/>
          <a:srcRect l="3484" t="20267" r="69730" b="4980"/>
          <a:stretch>
            <a:fillRect/>
          </a:stretch>
        </p:blipFill>
        <p:spPr bwMode="auto">
          <a:xfrm>
            <a:off x="339725" y="733425"/>
            <a:ext cx="2613025" cy="5741988"/>
          </a:xfrm>
          <a:prstGeom prst="rect">
            <a:avLst/>
          </a:prstGeom>
          <a:noFill/>
          <a:ln w="9525">
            <a:noFill/>
            <a:miter lim="800000"/>
            <a:headEnd/>
            <a:tailEnd/>
          </a:ln>
        </p:spPr>
      </p:pic>
      <p:sp>
        <p:nvSpPr>
          <p:cNvPr id="56326" name="AutoShape 7" descr="2Q=="/>
          <p:cNvSpPr>
            <a:spLocks noChangeAspect="1" noChangeArrowheads="1"/>
          </p:cNvSpPr>
          <p:nvPr/>
        </p:nvSpPr>
        <p:spPr bwMode="auto">
          <a:xfrm>
            <a:off x="3810000" y="2714625"/>
            <a:ext cx="1524000" cy="1428750"/>
          </a:xfrm>
          <a:prstGeom prst="rect">
            <a:avLst/>
          </a:prstGeom>
          <a:noFill/>
          <a:ln w="9525">
            <a:noFill/>
            <a:miter lim="800000"/>
            <a:headEnd/>
            <a:tailEnd/>
          </a:ln>
        </p:spPr>
        <p:txBody>
          <a:bodyPr/>
          <a:lstStyle/>
          <a:p>
            <a:pPr eaLnBrk="0" hangingPunct="0"/>
            <a:endParaRPr lang="en-US"/>
          </a:p>
        </p:txBody>
      </p:sp>
      <p:pic>
        <p:nvPicPr>
          <p:cNvPr id="56327" name="Picture 8"/>
          <p:cNvPicPr>
            <a:picLocks noChangeAspect="1" noChangeArrowheads="1"/>
          </p:cNvPicPr>
          <p:nvPr/>
        </p:nvPicPr>
        <p:blipFill>
          <a:blip r:embed="rId3"/>
          <a:srcRect l="3860" t="4965" r="54073" b="21461"/>
          <a:stretch>
            <a:fillRect/>
          </a:stretch>
        </p:blipFill>
        <p:spPr bwMode="auto">
          <a:xfrm>
            <a:off x="3092450" y="1314450"/>
            <a:ext cx="2508250" cy="2046288"/>
          </a:xfrm>
          <a:prstGeom prst="rect">
            <a:avLst/>
          </a:prstGeom>
          <a:noFill/>
          <a:ln w="9525">
            <a:noFill/>
            <a:miter lim="800000"/>
            <a:headEnd/>
            <a:tailEnd/>
          </a:ln>
        </p:spPr>
      </p:pic>
      <p:pic>
        <p:nvPicPr>
          <p:cNvPr id="56328" name="Picture 9"/>
          <p:cNvPicPr>
            <a:picLocks noChangeAspect="1" noChangeArrowheads="1"/>
          </p:cNvPicPr>
          <p:nvPr/>
        </p:nvPicPr>
        <p:blipFill>
          <a:blip r:embed="rId3"/>
          <a:srcRect l="54314" t="4965" r="3542" b="17409"/>
          <a:stretch>
            <a:fillRect/>
          </a:stretch>
        </p:blipFill>
        <p:spPr bwMode="auto">
          <a:xfrm>
            <a:off x="3092450" y="3360738"/>
            <a:ext cx="2513013" cy="2159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324"/>
                                        </p:tgtEl>
                                        <p:attrNameLst>
                                          <p:attrName>style.visibility</p:attrName>
                                        </p:attrNameLst>
                                      </p:cBhvr>
                                      <p:to>
                                        <p:strVal val="visible"/>
                                      </p:to>
                                    </p:set>
                                    <p:animEffect transition="in" filter="fade">
                                      <p:cBhvr>
                                        <p:cTn id="7" dur="2000"/>
                                        <p:tgtEl>
                                          <p:spTgt spid="56324"/>
                                        </p:tgtEl>
                                      </p:cBhvr>
                                    </p:animEffect>
                                  </p:childTnLst>
                                </p:cTn>
                              </p:par>
                              <p:par>
                                <p:cTn id="8" presetID="10" presetClass="entr" presetSubtype="0" fill="hold" nodeType="withEffect">
                                  <p:stCondLst>
                                    <p:cond delay="0"/>
                                  </p:stCondLst>
                                  <p:childTnLst>
                                    <p:set>
                                      <p:cBhvr>
                                        <p:cTn id="9" dur="1" fill="hold">
                                          <p:stCondLst>
                                            <p:cond delay="0"/>
                                          </p:stCondLst>
                                        </p:cTn>
                                        <p:tgtEl>
                                          <p:spTgt spid="56325"/>
                                        </p:tgtEl>
                                        <p:attrNameLst>
                                          <p:attrName>style.visibility</p:attrName>
                                        </p:attrNameLst>
                                      </p:cBhvr>
                                      <p:to>
                                        <p:strVal val="visible"/>
                                      </p:to>
                                    </p:set>
                                    <p:animEffect transition="in" filter="fade">
                                      <p:cBhvr>
                                        <p:cTn id="10" dur="2000"/>
                                        <p:tgtEl>
                                          <p:spTgt spid="56325"/>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56326"/>
                                        </p:tgtEl>
                                        <p:attrNameLst>
                                          <p:attrName>style.visibility</p:attrName>
                                        </p:attrNameLst>
                                      </p:cBhvr>
                                      <p:to>
                                        <p:strVal val="visible"/>
                                      </p:to>
                                    </p:set>
                                    <p:animEffect transition="in" filter="fade">
                                      <p:cBhvr>
                                        <p:cTn id="13" dur="2000"/>
                                        <p:tgtEl>
                                          <p:spTgt spid="56326"/>
                                        </p:tgtEl>
                                      </p:cBhvr>
                                    </p:animEffect>
                                  </p:childTnLst>
                                </p:cTn>
                              </p:par>
                              <p:par>
                                <p:cTn id="14" presetID="10" presetClass="entr" presetSubtype="0" fill="hold" nodeType="withEffect">
                                  <p:stCondLst>
                                    <p:cond delay="0"/>
                                  </p:stCondLst>
                                  <p:childTnLst>
                                    <p:set>
                                      <p:cBhvr>
                                        <p:cTn id="15" dur="1" fill="hold">
                                          <p:stCondLst>
                                            <p:cond delay="0"/>
                                          </p:stCondLst>
                                        </p:cTn>
                                        <p:tgtEl>
                                          <p:spTgt spid="56327"/>
                                        </p:tgtEl>
                                        <p:attrNameLst>
                                          <p:attrName>style.visibility</p:attrName>
                                        </p:attrNameLst>
                                      </p:cBhvr>
                                      <p:to>
                                        <p:strVal val="visible"/>
                                      </p:to>
                                    </p:set>
                                    <p:animEffect transition="in" filter="fade">
                                      <p:cBhvr>
                                        <p:cTn id="16" dur="2000"/>
                                        <p:tgtEl>
                                          <p:spTgt spid="56327"/>
                                        </p:tgtEl>
                                      </p:cBhvr>
                                    </p:animEffect>
                                  </p:childTnLst>
                                </p:cTn>
                              </p:par>
                              <p:par>
                                <p:cTn id="17" presetID="10" presetClass="entr" presetSubtype="0" fill="hold" nodeType="withEffect">
                                  <p:stCondLst>
                                    <p:cond delay="0"/>
                                  </p:stCondLst>
                                  <p:childTnLst>
                                    <p:set>
                                      <p:cBhvr>
                                        <p:cTn id="18" dur="1" fill="hold">
                                          <p:stCondLst>
                                            <p:cond delay="0"/>
                                          </p:stCondLst>
                                        </p:cTn>
                                        <p:tgtEl>
                                          <p:spTgt spid="56328"/>
                                        </p:tgtEl>
                                        <p:attrNameLst>
                                          <p:attrName>style.visibility</p:attrName>
                                        </p:attrNameLst>
                                      </p:cBhvr>
                                      <p:to>
                                        <p:strVal val="visible"/>
                                      </p:to>
                                    </p:set>
                                    <p:animEffect transition="in" filter="fade">
                                      <p:cBhvr>
                                        <p:cTn id="19" dur="2000"/>
                                        <p:tgtEl>
                                          <p:spTgt spid="56328"/>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mph" presetSubtype="0" nodeType="clickEffect">
                                  <p:stCondLst>
                                    <p:cond delay="0"/>
                                  </p:stCondLst>
                                  <p:childTnLst>
                                    <p:set>
                                      <p:cBhvr rctx="PPT">
                                        <p:cTn id="23" dur="indefinite"/>
                                        <p:tgtEl>
                                          <p:spTgt spid="56324"/>
                                        </p:tgtEl>
                                        <p:attrNameLst>
                                          <p:attrName>style.opacity</p:attrName>
                                        </p:attrNameLst>
                                      </p:cBhvr>
                                      <p:to>
                                        <p:strVal val="0.25"/>
                                      </p:to>
                                    </p:set>
                                    <p:animEffect filter="image" prLst="opacity: 0.25">
                                      <p:cBhvr rctx="IE">
                                        <p:cTn id="24" dur="indefinite"/>
                                        <p:tgtEl>
                                          <p:spTgt spid="56324"/>
                                        </p:tgtEl>
                                      </p:cBhvr>
                                    </p:animEffect>
                                  </p:childTnLst>
                                </p:cTn>
                              </p:par>
                              <p:par>
                                <p:cTn id="25" presetID="9" presetClass="emph" presetSubtype="0" nodeType="withEffect">
                                  <p:stCondLst>
                                    <p:cond delay="0"/>
                                  </p:stCondLst>
                                  <p:childTnLst>
                                    <p:set>
                                      <p:cBhvr rctx="PPT">
                                        <p:cTn id="26" dur="indefinite"/>
                                        <p:tgtEl>
                                          <p:spTgt spid="56325"/>
                                        </p:tgtEl>
                                        <p:attrNameLst>
                                          <p:attrName>style.opacity</p:attrName>
                                        </p:attrNameLst>
                                      </p:cBhvr>
                                      <p:to>
                                        <p:strVal val="0.25"/>
                                      </p:to>
                                    </p:set>
                                    <p:animEffect filter="image" prLst="opacity: 0.25">
                                      <p:cBhvr rctx="IE">
                                        <p:cTn id="27" dur="indefinite"/>
                                        <p:tgtEl>
                                          <p:spTgt spid="56325"/>
                                        </p:tgtEl>
                                      </p:cBhvr>
                                    </p:animEffect>
                                  </p:childTnLst>
                                </p:cTn>
                              </p:par>
                              <p:par>
                                <p:cTn id="28" presetID="9" presetClass="emph" presetSubtype="0" grpId="1" nodeType="withEffect" nodePh="1">
                                  <p:stCondLst>
                                    <p:cond delay="0"/>
                                  </p:stCondLst>
                                  <p:endCondLst>
                                    <p:cond evt="begin" delay="0">
                                      <p:tn val="28"/>
                                    </p:cond>
                                  </p:endCondLst>
                                  <p:childTnLst>
                                    <p:set>
                                      <p:cBhvr rctx="PPT">
                                        <p:cTn id="29" dur="indefinite"/>
                                        <p:tgtEl>
                                          <p:spTgt spid="56326"/>
                                        </p:tgtEl>
                                        <p:attrNameLst>
                                          <p:attrName>style.opacity</p:attrName>
                                        </p:attrNameLst>
                                      </p:cBhvr>
                                      <p:to>
                                        <p:strVal val="0.25"/>
                                      </p:to>
                                    </p:set>
                                    <p:animEffect filter="image" prLst="opacity: 0.25">
                                      <p:cBhvr rctx="IE">
                                        <p:cTn id="30" dur="indefinite"/>
                                        <p:tgtEl>
                                          <p:spTgt spid="56326"/>
                                        </p:tgtEl>
                                      </p:cBhvr>
                                    </p:animEffect>
                                  </p:childTnLst>
                                </p:cTn>
                              </p:par>
                              <p:par>
                                <p:cTn id="31" presetID="9" presetClass="emph" presetSubtype="0" nodeType="withEffect">
                                  <p:stCondLst>
                                    <p:cond delay="0"/>
                                  </p:stCondLst>
                                  <p:childTnLst>
                                    <p:set>
                                      <p:cBhvr rctx="PPT">
                                        <p:cTn id="32" dur="indefinite"/>
                                        <p:tgtEl>
                                          <p:spTgt spid="56327"/>
                                        </p:tgtEl>
                                        <p:attrNameLst>
                                          <p:attrName>style.opacity</p:attrName>
                                        </p:attrNameLst>
                                      </p:cBhvr>
                                      <p:to>
                                        <p:strVal val="0.25"/>
                                      </p:to>
                                    </p:set>
                                    <p:animEffect filter="image" prLst="opacity: 0.25">
                                      <p:cBhvr rctx="IE">
                                        <p:cTn id="33" dur="indefinite"/>
                                        <p:tgtEl>
                                          <p:spTgt spid="56327"/>
                                        </p:tgtEl>
                                      </p:cBhvr>
                                    </p:animEffect>
                                  </p:childTnLst>
                                </p:cTn>
                              </p:par>
                              <p:par>
                                <p:cTn id="34" presetID="9" presetClass="emph" presetSubtype="0" nodeType="withEffect">
                                  <p:stCondLst>
                                    <p:cond delay="0"/>
                                  </p:stCondLst>
                                  <p:childTnLst>
                                    <p:set>
                                      <p:cBhvr rctx="PPT">
                                        <p:cTn id="35" dur="indefinite"/>
                                        <p:tgtEl>
                                          <p:spTgt spid="56328"/>
                                        </p:tgtEl>
                                        <p:attrNameLst>
                                          <p:attrName>style.opacity</p:attrName>
                                        </p:attrNameLst>
                                      </p:cBhvr>
                                      <p:to>
                                        <p:strVal val="0.25"/>
                                      </p:to>
                                    </p:set>
                                    <p:animEffect filter="image" prLst="opacity: 0.25">
                                      <p:cBhvr rctx="IE">
                                        <p:cTn id="36" dur="indefinite"/>
                                        <p:tgtEl>
                                          <p:spTgt spid="56328"/>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animEffect transition="in" filter="fade">
                                      <p:cBhvr>
                                        <p:cTn id="39" dur="2000"/>
                                        <p:tgtEl>
                                          <p:spTgt spid="3">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2" end="2"/>
                                            </p:txEl>
                                          </p:spTgt>
                                        </p:tgtEl>
                                        <p:attrNameLst>
                                          <p:attrName>style.visibility</p:attrName>
                                        </p:attrNameLst>
                                      </p:cBhvr>
                                      <p:to>
                                        <p:strVal val="visible"/>
                                      </p:to>
                                    </p:set>
                                    <p:animEffect transition="in" filter="fade">
                                      <p:cBhvr>
                                        <p:cTn id="44"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6" grpId="0"/>
      <p:bldP spid="56326" grpId="1"/>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676" name="Picture 4"/>
          <p:cNvPicPr>
            <a:picLocks noChangeAspect="1" noChangeArrowheads="1"/>
          </p:cNvPicPr>
          <p:nvPr/>
        </p:nvPicPr>
        <p:blipFill>
          <a:blip r:embed="rId2"/>
          <a:srcRect/>
          <a:stretch>
            <a:fillRect/>
          </a:stretch>
        </p:blipFill>
        <p:spPr bwMode="auto">
          <a:xfrm>
            <a:off x="912325" y="29303"/>
            <a:ext cx="7323137" cy="6831012"/>
          </a:xfrm>
          <a:prstGeom prst="rect">
            <a:avLst/>
          </a:prstGeom>
          <a:noFill/>
          <a:ln w="9525">
            <a:noFill/>
            <a:miter lim="800000"/>
            <a:headEnd/>
            <a:tailEnd/>
          </a:ln>
        </p:spPr>
      </p:pic>
      <p:sp>
        <p:nvSpPr>
          <p:cNvPr id="21505" name="Title 1"/>
          <p:cNvSpPr>
            <a:spLocks noGrp="1"/>
          </p:cNvSpPr>
          <p:nvPr>
            <p:ph type="title" idx="4294967295"/>
          </p:nvPr>
        </p:nvSpPr>
        <p:spPr/>
        <p:txBody>
          <a:bodyPr/>
          <a:lstStyle/>
          <a:p>
            <a:pPr eaLnBrk="1" hangingPunct="1">
              <a:defRPr/>
            </a:pPr>
            <a:endParaRPr lang="en-US"/>
          </a:p>
        </p:txBody>
      </p:sp>
      <p:sp>
        <p:nvSpPr>
          <p:cNvPr id="3" name="Content Placeholder 2"/>
          <p:cNvSpPr>
            <a:spLocks noGrp="1"/>
          </p:cNvSpPr>
          <p:nvPr>
            <p:ph idx="4294967295"/>
          </p:nvPr>
        </p:nvSpPr>
        <p:spPr>
          <a:xfrm>
            <a:off x="457200" y="39688"/>
            <a:ext cx="8229600" cy="6091237"/>
          </a:xfrm>
        </p:spPr>
        <p:txBody>
          <a:bodyPr>
            <a:normAutofit fontScale="92500"/>
          </a:bodyPr>
          <a:lstStyle/>
          <a:p>
            <a:pPr eaLnBrk="1" hangingPunct="1">
              <a:lnSpc>
                <a:spcPct val="80000"/>
              </a:lnSpc>
              <a:defRPr/>
            </a:pPr>
            <a:r>
              <a:rPr lang="en-US" sz="3000" dirty="0" smtClean="0">
                <a:solidFill>
                  <a:srgbClr val="000000"/>
                </a:solidFill>
                <a:effectLst>
                  <a:outerShdw blurRad="38100" dist="38100" dir="2700000" algn="tl">
                    <a:srgbClr val="FFFFFF"/>
                  </a:outerShdw>
                </a:effectLst>
              </a:rPr>
              <a:t>He found that there was always a strong psychological component associated with autoimmune diseases; that there were chemistry imbalances that turned out to be “fingerprints” of diseases; that acupressure was important in neurological diseases; </a:t>
            </a:r>
            <a:r>
              <a:rPr lang="en-US" sz="3000" b="1" i="1" dirty="0" smtClean="0">
                <a:solidFill>
                  <a:srgbClr val="000000"/>
                </a:solidFill>
                <a:effectLst>
                  <a:outerShdw blurRad="38100" dist="38100" dir="2700000" algn="tl">
                    <a:srgbClr val="FFFFFF"/>
                  </a:outerShdw>
                </a:effectLst>
              </a:rPr>
              <a:t>that family support or lack of it often governed whether or not a patient recovered.</a:t>
            </a:r>
          </a:p>
          <a:p>
            <a:pPr eaLnBrk="1" hangingPunct="1">
              <a:lnSpc>
                <a:spcPct val="80000"/>
              </a:lnSpc>
              <a:defRPr/>
            </a:pPr>
            <a:r>
              <a:rPr lang="en-US" sz="3000" dirty="0" smtClean="0">
                <a:solidFill>
                  <a:srgbClr val="000000"/>
                </a:solidFill>
                <a:effectLst>
                  <a:outerShdw blurRad="38100" dist="38100" dir="2700000" algn="tl">
                    <a:srgbClr val="FFFFFF"/>
                  </a:outerShdw>
                </a:effectLst>
              </a:rPr>
              <a:t>Worried that his work would be rejected for lack of controls</a:t>
            </a:r>
          </a:p>
          <a:p>
            <a:pPr eaLnBrk="1" hangingPunct="1">
              <a:lnSpc>
                <a:spcPct val="80000"/>
              </a:lnSpc>
              <a:defRPr/>
            </a:pPr>
            <a:r>
              <a:rPr lang="en-US" sz="3000" dirty="0" smtClean="0">
                <a:solidFill>
                  <a:srgbClr val="000000"/>
                </a:solidFill>
                <a:effectLst>
                  <a:outerShdw blurRad="38100" dist="38100" dir="2700000" algn="tl">
                    <a:srgbClr val="FFFFFF"/>
                  </a:outerShdw>
                </a:effectLst>
              </a:rPr>
              <a:t>Claims conspiracy by ADA, and feels ADA is liable for </a:t>
            </a:r>
            <a:r>
              <a:rPr lang="en-US" sz="3000" b="1" i="1" u="sng" dirty="0" smtClean="0">
                <a:solidFill>
                  <a:srgbClr val="000000"/>
                </a:solidFill>
                <a:effectLst>
                  <a:outerShdw blurRad="38100" dist="38100" dir="2700000" algn="tl">
                    <a:srgbClr val="FFFFFF"/>
                  </a:outerShdw>
                </a:effectLst>
              </a:rPr>
              <a:t>82 quintillion dollars</a:t>
            </a:r>
          </a:p>
          <a:p>
            <a:pPr eaLnBrk="1" hangingPunct="1">
              <a:lnSpc>
                <a:spcPct val="80000"/>
              </a:lnSpc>
              <a:defRPr/>
            </a:pPr>
            <a:r>
              <a:rPr lang="en-US" sz="3000" dirty="0" smtClean="0">
                <a:solidFill>
                  <a:srgbClr val="000000"/>
                </a:solidFill>
                <a:effectLst>
                  <a:outerShdw blurRad="38100" dist="38100" dir="2700000" algn="tl">
                    <a:srgbClr val="FFFFFF"/>
                  </a:outerShdw>
                </a:effectLst>
              </a:rPr>
              <a:t>Lost his license, and formed holistic dentist referral network through his website; Huggins Applied Healing</a:t>
            </a:r>
          </a:p>
          <a:p>
            <a:pPr eaLnBrk="1" hangingPunct="1">
              <a:lnSpc>
                <a:spcPct val="80000"/>
              </a:lnSpc>
              <a:defRPr/>
            </a:pPr>
            <a:r>
              <a:rPr lang="en-US" sz="3000" dirty="0" smtClean="0">
                <a:solidFill>
                  <a:srgbClr val="000000"/>
                </a:solidFill>
                <a:effectLst>
                  <a:outerShdw blurRad="38100" dist="38100" dir="2700000" algn="tl">
                    <a:srgbClr val="FFFFFF"/>
                  </a:outerShdw>
                </a:effectLst>
              </a:rPr>
              <a:t>Source: “Huggins’ Story” </a:t>
            </a:r>
            <a:r>
              <a:rPr lang="en-US" sz="3000" dirty="0" err="1" smtClean="0">
                <a:solidFill>
                  <a:srgbClr val="000000"/>
                </a:solidFill>
                <a:effectLst>
                  <a:outerShdw blurRad="38100" dist="38100" dir="2700000" algn="tl">
                    <a:srgbClr val="FFFFFF"/>
                  </a:outerShdw>
                </a:effectLst>
              </a:rPr>
              <a:t>pdf</a:t>
            </a:r>
            <a:r>
              <a:rPr lang="en-US" sz="3000" dirty="0" smtClean="0">
                <a:solidFill>
                  <a:srgbClr val="000000"/>
                </a:solidFill>
                <a:effectLst>
                  <a:outerShdw blurRad="38100" dist="38100" dir="2700000" algn="tl">
                    <a:srgbClr val="FFFFFF"/>
                  </a:outerShdw>
                </a:effectLst>
              </a:rPr>
              <a:t> found at http://</a:t>
            </a:r>
            <a:r>
              <a:rPr lang="en-US" sz="3000" dirty="0" err="1" smtClean="0">
                <a:solidFill>
                  <a:srgbClr val="000000"/>
                </a:solidFill>
                <a:effectLst>
                  <a:outerShdw blurRad="38100" dist="38100" dir="2700000" algn="tl">
                    <a:srgbClr val="FFFFFF"/>
                  </a:outerShdw>
                </a:effectLst>
              </a:rPr>
              <a:t>www.enterhisrest.org/articles/dr_huggins_story.pdf</a:t>
            </a:r>
            <a:endParaRPr lang="en-US" sz="3000" dirty="0" smtClean="0">
              <a:solidFill>
                <a:srgbClr val="000000"/>
              </a:solidFill>
              <a:effectLst>
                <a:outerShdw blurRad="38100" dist="38100" dir="2700000" algn="tl">
                  <a:srgbClr val="FFFFFF"/>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10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p:cTn id="24"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5" dur="1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6" dur="1000"/>
                                        <p:tgtEl>
                                          <p:spTgt spid="3">
                                            <p:txEl>
                                              <p:pRg st="3" end="3"/>
                                            </p:txEl>
                                          </p:spTgt>
                                        </p:tgtEl>
                                      </p:cBhvr>
                                    </p:animEffect>
                                  </p:childTnLst>
                                </p:cTn>
                              </p:par>
                              <p:par>
                                <p:cTn id="27" presetID="53"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p:cTn id="2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0" dur="1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1" dur="1000"/>
                                        <p:tgtEl>
                                          <p:spTgt spid="3">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8676"/>
                                        </p:tgtEl>
                                        <p:attrNameLst>
                                          <p:attrName>style.visibility</p:attrName>
                                        </p:attrNameLst>
                                      </p:cBhvr>
                                      <p:to>
                                        <p:strVal val="visible"/>
                                      </p:to>
                                    </p:set>
                                    <p:animEffect transition="in" filter="fade">
                                      <p:cBhvr>
                                        <p:cTn id="34" dur="20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possible reasons for different results in amalgam studies?</a:t>
            </a:r>
            <a:endParaRPr lang="en-US" dirty="0"/>
          </a:p>
        </p:txBody>
      </p:sp>
      <p:sp>
        <p:nvSpPr>
          <p:cNvPr id="3" name="Content Placeholder 2"/>
          <p:cNvSpPr>
            <a:spLocks noGrp="1"/>
          </p:cNvSpPr>
          <p:nvPr>
            <p:ph idx="1"/>
          </p:nvPr>
        </p:nvSpPr>
        <p:spPr>
          <a:xfrm>
            <a:off x="457200" y="2011680"/>
            <a:ext cx="8229600" cy="4530725"/>
          </a:xfrm>
        </p:spPr>
        <p:txBody>
          <a:bodyPr/>
          <a:lstStyle/>
          <a:p>
            <a:r>
              <a:rPr lang="en-US" dirty="0" smtClean="0"/>
              <a:t>placebo effects of treatment;</a:t>
            </a:r>
            <a:r>
              <a:rPr lang="en-US" baseline="30000" dirty="0" smtClean="0"/>
              <a:t> </a:t>
            </a:r>
            <a:r>
              <a:rPr lang="en-US" dirty="0" smtClean="0"/>
              <a:t>– </a:t>
            </a:r>
          </a:p>
          <a:p>
            <a:r>
              <a:rPr lang="en-US" dirty="0" smtClean="0"/>
              <a:t>statistical</a:t>
            </a:r>
            <a:r>
              <a:rPr lang="en-US" baseline="30000" dirty="0" smtClean="0"/>
              <a:t> </a:t>
            </a:r>
            <a:r>
              <a:rPr lang="en-US" dirty="0" smtClean="0"/>
              <a:t>regression toward the mean;</a:t>
            </a:r>
            <a:r>
              <a:rPr lang="en-US" baseline="30000" dirty="0" smtClean="0"/>
              <a:t> </a:t>
            </a:r>
            <a:r>
              <a:rPr lang="en-US" dirty="0" smtClean="0"/>
              <a:t>– </a:t>
            </a:r>
          </a:p>
          <a:p>
            <a:r>
              <a:rPr lang="en-US" dirty="0" smtClean="0"/>
              <a:t>spontaneous remission;</a:t>
            </a:r>
            <a:r>
              <a:rPr lang="en-US" baseline="30000" dirty="0" smtClean="0"/>
              <a:t> </a:t>
            </a:r>
            <a:r>
              <a:rPr lang="en-US" dirty="0" smtClean="0"/>
              <a:t>– </a:t>
            </a:r>
          </a:p>
          <a:p>
            <a:r>
              <a:rPr lang="en-US" dirty="0" smtClean="0"/>
              <a:t>natural variability of signs and symptoms;</a:t>
            </a:r>
            <a:r>
              <a:rPr lang="en-US" baseline="30000" dirty="0" smtClean="0"/>
              <a:t> </a:t>
            </a:r>
            <a:r>
              <a:rPr lang="en-US" dirty="0" smtClean="0"/>
              <a:t>–</a:t>
            </a:r>
            <a:r>
              <a:rPr lang="en-US" baseline="30000" dirty="0" smtClean="0"/>
              <a:t> </a:t>
            </a:r>
          </a:p>
          <a:p>
            <a:r>
              <a:rPr lang="en-US" dirty="0" smtClean="0"/>
              <a:t>failure to consider treatment dropout;</a:t>
            </a:r>
            <a:r>
              <a:rPr lang="en-US" baseline="30000" dirty="0" smtClean="0"/>
              <a:t> </a:t>
            </a:r>
            <a:r>
              <a:rPr lang="en-US" dirty="0" smtClean="0"/>
              <a:t>– </a:t>
            </a:r>
          </a:p>
          <a:p>
            <a:r>
              <a:rPr lang="en-US" dirty="0" smtClean="0"/>
              <a:t>bias in self-reports</a:t>
            </a:r>
            <a:r>
              <a:rPr lang="en-US" baseline="30000" dirty="0" smtClean="0"/>
              <a:t> </a:t>
            </a:r>
            <a:r>
              <a:rPr lang="en-US" dirty="0" smtClean="0"/>
              <a:t>of symptom remission.</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aple">
  <a:themeElements>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fontScheme name="Map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Maple</Template>
  <TotalTime>1465</TotalTime>
  <Words>2790</Words>
  <Application>Microsoft Macintosh PowerPoint</Application>
  <PresentationFormat>On-screen Show (4:3)</PresentationFormat>
  <Paragraphs>183</Paragraphs>
  <Slides>36</Slides>
  <Notes>1</Notes>
  <HiddenSlides>0</HiddenSlides>
  <MMClips>0</MMClips>
  <ScaleCrop>false</ScaleCrop>
  <HeadingPairs>
    <vt:vector size="4" baseType="variant">
      <vt:variant>
        <vt:lpstr>Design Template</vt:lpstr>
      </vt:variant>
      <vt:variant>
        <vt:i4>1</vt:i4>
      </vt:variant>
      <vt:variant>
        <vt:lpstr>Slide Titles</vt:lpstr>
      </vt:variant>
      <vt:variant>
        <vt:i4>36</vt:i4>
      </vt:variant>
    </vt:vector>
  </HeadingPairs>
  <TitlesOfParts>
    <vt:vector size="37" baseType="lpstr">
      <vt:lpstr>Maple</vt:lpstr>
      <vt:lpstr>Dental Amalgam: Is It Safe?</vt:lpstr>
      <vt:lpstr>What is Amalgam?</vt:lpstr>
      <vt:lpstr>History of Amalgam</vt:lpstr>
      <vt:lpstr>Slide 4</vt:lpstr>
      <vt:lpstr>Where did the controversy begin?</vt:lpstr>
      <vt:lpstr>Supposed Effects of Amalgam Toxicity</vt:lpstr>
      <vt:lpstr>Supposed Effects of Amalgam Toxicity</vt:lpstr>
      <vt:lpstr>Slide 8</vt:lpstr>
      <vt:lpstr>What are possible reasons for different results in amalgam studies?</vt:lpstr>
      <vt:lpstr>Is there Poison in your Mouth?</vt:lpstr>
      <vt:lpstr>What does the rest of the profession think?</vt:lpstr>
      <vt:lpstr>A Skeptical Response</vt:lpstr>
      <vt:lpstr>What is Mercury?</vt:lpstr>
      <vt:lpstr>Why is mercury so bad?</vt:lpstr>
      <vt:lpstr>How much mercury  are we talking about?</vt:lpstr>
      <vt:lpstr>How do we know what’s too much?</vt:lpstr>
      <vt:lpstr>How much is too much?</vt:lpstr>
      <vt:lpstr>What’s safe?</vt:lpstr>
      <vt:lpstr>What’s not safe</vt:lpstr>
      <vt:lpstr>Nunsense!</vt:lpstr>
      <vt:lpstr>What about us dentists?</vt:lpstr>
      <vt:lpstr>This just in…</vt:lpstr>
      <vt:lpstr>In conclusion</vt:lpstr>
      <vt:lpstr>Where’s the harm in not using Amalgam?</vt:lpstr>
      <vt:lpstr>Thank you!</vt:lpstr>
      <vt:lpstr>In conclusion</vt:lpstr>
      <vt:lpstr>Slide 27</vt:lpstr>
      <vt:lpstr>Slide 28</vt:lpstr>
      <vt:lpstr>Slide 29</vt:lpstr>
      <vt:lpstr>Slide 30</vt:lpstr>
      <vt:lpstr>Where is he now?</vt:lpstr>
      <vt:lpstr>Slide 32</vt:lpstr>
      <vt:lpstr>Supposed Effects of Amalgam Toxicity</vt:lpstr>
      <vt:lpstr>Composites</vt:lpstr>
      <vt:lpstr>Composites</vt:lpstr>
      <vt:lpstr>The Gold Standard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2010-12-04T13:44:40Z</dcterms:created>
  <dcterms:modified xsi:type="dcterms:W3CDTF">2010-12-04T13:53:10Z</dcterms:modified>
</cp:coreProperties>
</file>