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74"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46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7F6139-58D3-4F2D-AFD2-68EBC73743EB}" type="datetimeFigureOut">
              <a:rPr lang="en-US" smtClean="0"/>
              <a:pPr/>
              <a:t>12/4/2010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40C1C5-C3E0-435F-A0A2-B469EA7E244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7F6139-58D3-4F2D-AFD2-68EBC73743EB}" type="datetimeFigureOut">
              <a:rPr lang="en-US" smtClean="0"/>
              <a:pPr/>
              <a:t>12/4/2010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40C1C5-C3E0-435F-A0A2-B469EA7E244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7F6139-58D3-4F2D-AFD2-68EBC73743EB}" type="datetimeFigureOut">
              <a:rPr lang="en-US" smtClean="0"/>
              <a:pPr/>
              <a:t>12/4/2010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40C1C5-C3E0-435F-A0A2-B469EA7E244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7F6139-58D3-4F2D-AFD2-68EBC73743EB}" type="datetimeFigureOut">
              <a:rPr lang="en-US" smtClean="0"/>
              <a:pPr/>
              <a:t>12/4/2010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40C1C5-C3E0-435F-A0A2-B469EA7E244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7F6139-58D3-4F2D-AFD2-68EBC73743EB}" type="datetimeFigureOut">
              <a:rPr lang="en-US" smtClean="0"/>
              <a:pPr/>
              <a:t>12/4/2010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40C1C5-C3E0-435F-A0A2-B469EA7E244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7F6139-58D3-4F2D-AFD2-68EBC73743EB}" type="datetimeFigureOut">
              <a:rPr lang="en-US" smtClean="0"/>
              <a:pPr/>
              <a:t>12/4/2010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40C1C5-C3E0-435F-A0A2-B469EA7E244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7F6139-58D3-4F2D-AFD2-68EBC73743EB}" type="datetimeFigureOut">
              <a:rPr lang="en-US" smtClean="0"/>
              <a:pPr/>
              <a:t>12/4/2010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40C1C5-C3E0-435F-A0A2-B469EA7E244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7F6139-58D3-4F2D-AFD2-68EBC73743EB}" type="datetimeFigureOut">
              <a:rPr lang="en-US" smtClean="0"/>
              <a:pPr/>
              <a:t>12/4/2010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40C1C5-C3E0-435F-A0A2-B469EA7E244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7F6139-58D3-4F2D-AFD2-68EBC73743EB}" type="datetimeFigureOut">
              <a:rPr lang="en-US" smtClean="0"/>
              <a:pPr/>
              <a:t>12/4/2010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40C1C5-C3E0-435F-A0A2-B469EA7E244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7F6139-58D3-4F2D-AFD2-68EBC73743EB}" type="datetimeFigureOut">
              <a:rPr lang="en-US" smtClean="0"/>
              <a:pPr/>
              <a:t>12/4/2010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40C1C5-C3E0-435F-A0A2-B469EA7E244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7F6139-58D3-4F2D-AFD2-68EBC73743EB}" type="datetimeFigureOut">
              <a:rPr lang="en-US" smtClean="0"/>
              <a:pPr/>
              <a:t>12/4/2010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40C1C5-C3E0-435F-A0A2-B469EA7E244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7F6139-58D3-4F2D-AFD2-68EBC73743EB}" type="datetimeFigureOut">
              <a:rPr lang="en-US" smtClean="0"/>
              <a:pPr/>
              <a:t>12/4/2010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40C1C5-C3E0-435F-A0A2-B469EA7E244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SKEPTICISM &amp; YOUTUBE</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…behind Google, Yahoo!, MSN &amp; Microsoft</a:t>
            </a:r>
            <a:endParaRPr lang="en-US" dirty="0"/>
          </a:p>
        </p:txBody>
      </p:sp>
      <p:pic>
        <p:nvPicPr>
          <p:cNvPr id="4" name="Content Placeholder 3" descr="top-brands-internet.gif"/>
          <p:cNvPicPr>
            <a:picLocks noGrp="1" noChangeAspect="1"/>
          </p:cNvPicPr>
          <p:nvPr>
            <p:ph idx="4294967295"/>
          </p:nvPr>
        </p:nvPicPr>
        <p:blipFill>
          <a:blip r:embed="rId2"/>
          <a:stretch>
            <a:fillRect/>
          </a:stretch>
        </p:blipFill>
        <p:spPr>
          <a:xfrm>
            <a:off x="2054225" y="1435100"/>
            <a:ext cx="7089775" cy="4660900"/>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Facebook</a:t>
            </a:r>
            <a:r>
              <a:rPr lang="en-US" dirty="0" smtClean="0"/>
              <a:t> was only ranked #7.</a:t>
            </a:r>
            <a:endParaRPr lang="en-US" dirty="0"/>
          </a:p>
        </p:txBody>
      </p:sp>
      <p:sp>
        <p:nvSpPr>
          <p:cNvPr id="4" name="Content Placeholder 3"/>
          <p:cNvSpPr>
            <a:spLocks noGrp="1"/>
          </p:cNvSpPr>
          <p:nvPr>
            <p:ph idx="1"/>
          </p:nvPr>
        </p:nvSpPr>
        <p:spPr/>
        <p:txBody>
          <a:bodyPr/>
          <a:lstStyle/>
          <a:p>
            <a:pPr>
              <a:buNone/>
            </a:pPr>
            <a:r>
              <a:rPr lang="en-US" dirty="0" smtClean="0"/>
              <a:t>In Feb. 2009, YouTube had over 83 million unique visitors .</a:t>
            </a:r>
          </a:p>
          <a:p>
            <a:pPr>
              <a:buNone/>
            </a:pPr>
            <a:endParaRPr lang="en-US" dirty="0"/>
          </a:p>
          <a:p>
            <a:pPr>
              <a:buNone/>
            </a:pPr>
            <a:r>
              <a:rPr lang="en-US" dirty="0" smtClean="0"/>
              <a:t>The number of monthly visitors on YouTube is almost certainly much higher now.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YouTube influence </a:t>
            </a:r>
            <a:r>
              <a:rPr lang="en-US" dirty="0" smtClean="0"/>
              <a:t>is growing</a:t>
            </a:r>
            <a:endParaRPr lang="en-US" dirty="0"/>
          </a:p>
        </p:txBody>
      </p:sp>
      <p:pic>
        <p:nvPicPr>
          <p:cNvPr id="4" name="Content Placeholder 3" descr="jennings.jpg"/>
          <p:cNvPicPr>
            <a:picLocks noGrp="1" noChangeAspect="1"/>
          </p:cNvPicPr>
          <p:nvPr>
            <p:ph idx="1"/>
          </p:nvPr>
        </p:nvPicPr>
        <p:blipFill>
          <a:blip r:embed="rId2"/>
          <a:stretch>
            <a:fillRect/>
          </a:stretch>
        </p:blipFill>
        <p:spPr>
          <a:xfrm>
            <a:off x="2103292" y="1600200"/>
            <a:ext cx="5364307" cy="4917282"/>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Is pseudoscience on YouTube being challenged?</a:t>
            </a:r>
            <a:endParaRPr lang="en-US" dirty="0"/>
          </a:p>
        </p:txBody>
      </p:sp>
      <p:sp>
        <p:nvSpPr>
          <p:cNvPr id="5" name="Content Placeholder 4"/>
          <p:cNvSpPr>
            <a:spLocks noGrp="1"/>
          </p:cNvSpPr>
          <p:nvPr>
            <p:ph idx="1"/>
          </p:nvPr>
        </p:nvSpPr>
        <p:spPr/>
        <p:txBody>
          <a:bodyPr>
            <a:normAutofit fontScale="92500" lnSpcReduction="10000"/>
          </a:bodyPr>
          <a:lstStyle/>
          <a:p>
            <a:pPr>
              <a:buNone/>
            </a:pPr>
            <a:r>
              <a:rPr lang="en-US" dirty="0" smtClean="0"/>
              <a:t>I’ve recently heard on more than one skeptical podcast that the hosts and guests “don’t waste their time” trying to educate on YouTube, despite its popularity. </a:t>
            </a:r>
          </a:p>
          <a:p>
            <a:pPr>
              <a:buNone/>
            </a:pPr>
            <a:endParaRPr lang="en-US" dirty="0"/>
          </a:p>
          <a:p>
            <a:pPr>
              <a:buNone/>
            </a:pPr>
            <a:r>
              <a:rPr lang="en-US" dirty="0" smtClean="0"/>
              <a:t>Even when popular skeptical bloggers like </a:t>
            </a:r>
            <a:r>
              <a:rPr lang="en-US" dirty="0" err="1" smtClean="0"/>
              <a:t>Orac</a:t>
            </a:r>
            <a:r>
              <a:rPr lang="en-US" dirty="0" smtClean="0"/>
              <a:t> draw attention to pseudo-scientific videos &amp; embed them in the blog, few bother to visit the video’s main page to rate it down or leave a comment.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skeptics can do:</a:t>
            </a:r>
            <a:endParaRPr lang="en-US" dirty="0"/>
          </a:p>
        </p:txBody>
      </p:sp>
      <p:sp>
        <p:nvSpPr>
          <p:cNvPr id="8" name="Content Placeholder 7"/>
          <p:cNvSpPr>
            <a:spLocks noGrp="1"/>
          </p:cNvSpPr>
          <p:nvPr>
            <p:ph idx="1"/>
          </p:nvPr>
        </p:nvSpPr>
        <p:spPr/>
        <p:txBody>
          <a:bodyPr>
            <a:normAutofit lnSpcReduction="10000"/>
          </a:bodyPr>
          <a:lstStyle/>
          <a:p>
            <a:r>
              <a:rPr lang="en-US" dirty="0" smtClean="0"/>
              <a:t>Make videos that promote hard science or  critical thinking, or that challenge pseudo-</a:t>
            </a:r>
            <a:r>
              <a:rPr lang="en-US" dirty="0" err="1" smtClean="0"/>
              <a:t>scientic</a:t>
            </a:r>
            <a:r>
              <a:rPr lang="en-US" dirty="0" smtClean="0"/>
              <a:t> claims. </a:t>
            </a:r>
          </a:p>
          <a:p>
            <a:r>
              <a:rPr lang="en-US" dirty="0" smtClean="0"/>
              <a:t>Make text comments correcting misinformation presented in already existing videos</a:t>
            </a:r>
          </a:p>
          <a:p>
            <a:r>
              <a:rPr lang="en-US" dirty="0" smtClean="0"/>
              <a:t>Help the ranking of quality skeptical videos like those of </a:t>
            </a:r>
            <a:r>
              <a:rPr lang="en-US" dirty="0" err="1" smtClean="0"/>
              <a:t>YouTuber</a:t>
            </a:r>
            <a:r>
              <a:rPr lang="en-US" dirty="0"/>
              <a:t> </a:t>
            </a:r>
            <a:r>
              <a:rPr lang="en-US" dirty="0" smtClean="0"/>
              <a:t>C0nc0dance while rating down the garbage.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Will this change minds?</a:t>
            </a:r>
            <a:endParaRPr lang="en-US" dirty="0"/>
          </a:p>
        </p:txBody>
      </p:sp>
      <p:sp>
        <p:nvSpPr>
          <p:cNvPr id="3" name="Content Placeholder 2"/>
          <p:cNvSpPr>
            <a:spLocks noGrp="1"/>
          </p:cNvSpPr>
          <p:nvPr>
            <p:ph idx="1"/>
          </p:nvPr>
        </p:nvSpPr>
        <p:spPr/>
        <p:txBody>
          <a:bodyPr>
            <a:normAutofit/>
          </a:bodyPr>
          <a:lstStyle/>
          <a:p>
            <a:pPr>
              <a:buNone/>
            </a:pPr>
            <a:r>
              <a:rPr lang="en-US" dirty="0" smtClean="0"/>
              <a:t>Sadly, for the true believers, it probably won’t.</a:t>
            </a:r>
          </a:p>
          <a:p>
            <a:pPr>
              <a:buNone/>
            </a:pPr>
            <a:endParaRPr lang="en-US" dirty="0"/>
          </a:p>
          <a:p>
            <a:pPr>
              <a:buNone/>
            </a:pPr>
            <a:r>
              <a:rPr lang="en-US" dirty="0" smtClean="0"/>
              <a:t>However, this can impact casual viewers who are on the fence and who just stumbled onto the video. </a:t>
            </a:r>
          </a:p>
          <a:p>
            <a:pPr>
              <a:buNone/>
            </a:pPr>
            <a:endParaRPr lang="en-US" dirty="0"/>
          </a:p>
          <a:p>
            <a:pPr>
              <a:buNone/>
            </a:pPr>
            <a:r>
              <a:rPr lang="en-US" dirty="0" smtClean="0"/>
              <a:t>Also, </a:t>
            </a:r>
            <a:r>
              <a:rPr lang="en-US" dirty="0" smtClean="0"/>
              <a:t>in time, through </a:t>
            </a:r>
            <a:r>
              <a:rPr lang="en-US" dirty="0" smtClean="0"/>
              <a:t>trial &amp; error, you may become better at making your </a:t>
            </a:r>
            <a:r>
              <a:rPr lang="en-US" dirty="0" smtClean="0"/>
              <a:t>argument.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Warning:</a:t>
            </a:r>
            <a:endParaRPr lang="en-US" dirty="0"/>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US" dirty="0" smtClean="0"/>
              <a:t>Sometimes, after crafting a beautiful, concise 500 character refutation to someone in a text comment, your hard work will get deleted, so consider copying your best comments and pasting </a:t>
            </a:r>
            <a:r>
              <a:rPr lang="en-US" dirty="0" smtClean="0"/>
              <a:t>them</a:t>
            </a:r>
            <a:r>
              <a:rPr lang="en-US" dirty="0" smtClean="0"/>
              <a:t> </a:t>
            </a:r>
            <a:r>
              <a:rPr lang="en-US" dirty="0" smtClean="0"/>
              <a:t>in a document.</a:t>
            </a:r>
            <a:endParaRPr lang="en-US" dirty="0"/>
          </a:p>
          <a:p>
            <a:pPr marL="514350" indent="-514350">
              <a:buAutoNum type="arabicPeriod"/>
            </a:pPr>
            <a:r>
              <a:rPr lang="en-US" dirty="0"/>
              <a:t> </a:t>
            </a:r>
            <a:r>
              <a:rPr lang="en-US" dirty="0" smtClean="0"/>
              <a:t>Don’t be surprised if you occasionally get email saying someone replied to a comment you made a year ago. </a:t>
            </a:r>
          </a:p>
          <a:p>
            <a:pPr marL="514350" indent="-514350">
              <a:buAutoNum type="arabicPeriod"/>
            </a:pPr>
            <a:r>
              <a:rPr lang="en-US" dirty="0" smtClean="0"/>
              <a:t>Ignore “trolls”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order to be heard…</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Skeptics need to go where the people are. </a:t>
            </a:r>
          </a:p>
          <a:p>
            <a:pPr>
              <a:buNone/>
            </a:pPr>
            <a:endParaRPr lang="en-US" dirty="0"/>
          </a:p>
          <a:p>
            <a:pPr>
              <a:buNone/>
            </a:pPr>
            <a:r>
              <a:rPr lang="en-US" dirty="0" smtClean="0"/>
              <a:t>And like it or not, YouTube is where the people are. </a:t>
            </a:r>
          </a:p>
          <a:p>
            <a:pPr>
              <a:buNone/>
            </a:pPr>
            <a:endParaRPr lang="en-US" dirty="0"/>
          </a:p>
          <a:p>
            <a:pPr>
              <a:buNone/>
            </a:pPr>
            <a:r>
              <a:rPr lang="en-US" dirty="0" smtClean="0"/>
              <a:t>If someone is looking up info </a:t>
            </a:r>
            <a:r>
              <a:rPr lang="en-US" dirty="0" smtClean="0"/>
              <a:t>about</a:t>
            </a:r>
            <a:r>
              <a:rPr lang="en-US" dirty="0" smtClean="0"/>
              <a:t> </a:t>
            </a:r>
            <a:r>
              <a:rPr lang="en-US" dirty="0" smtClean="0"/>
              <a:t>vaccines on YouTube &amp; finds almost exclusively misinformation designed to discredit vaccines in the minds of the public, that’s a serious problem.</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YouTube is as good a skeptical tool as any other on the internet.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Proposal:</a:t>
            </a:r>
            <a:endParaRPr lang="en-US" dirty="0"/>
          </a:p>
        </p:txBody>
      </p:sp>
      <p:sp>
        <p:nvSpPr>
          <p:cNvPr id="4" name="Content Placeholder 3"/>
          <p:cNvSpPr>
            <a:spLocks noGrp="1"/>
          </p:cNvSpPr>
          <p:nvPr>
            <p:ph idx="1"/>
          </p:nvPr>
        </p:nvSpPr>
        <p:spPr/>
        <p:txBody>
          <a:bodyPr>
            <a:normAutofit fontScale="92500"/>
          </a:bodyPr>
          <a:lstStyle/>
          <a:p>
            <a:pPr>
              <a:buNone/>
            </a:pPr>
            <a:r>
              <a:rPr lang="en-US" dirty="0" smtClean="0"/>
              <a:t>To undo the damage, I propose we attempt to organize a </a:t>
            </a:r>
            <a:r>
              <a:rPr lang="en-US" dirty="0" smtClean="0"/>
              <a:t>campaign </a:t>
            </a:r>
            <a:r>
              <a:rPr lang="en-US" dirty="0" smtClean="0"/>
              <a:t>consisting perhaps mostly of skeptics who have the strong desire to participate in skeptical activism but may not know yet how they can best contribute to the cause. </a:t>
            </a:r>
          </a:p>
          <a:p>
            <a:pPr>
              <a:buNone/>
            </a:pPr>
            <a:r>
              <a:rPr lang="en-US" dirty="0" smtClean="0"/>
              <a:t>If a 1000 skeptics united to vote up strong skeptical material on YouTube &amp; vote down the garbage, that alone could have a large impact.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smtClean="0"/>
              <a:t>Skeptics have established a very strong presence on social networking sites, blogs &amp; podcasts.</a:t>
            </a:r>
          </a:p>
          <a:p>
            <a:pPr>
              <a:buNone/>
            </a:pPr>
            <a:endParaRPr lang="en-US" dirty="0"/>
          </a:p>
          <a:p>
            <a:pPr algn="ctr">
              <a:buNone/>
            </a:pPr>
            <a:r>
              <a:rPr lang="en-US" b="1" dirty="0" smtClean="0"/>
              <a:t>But what about YouTube?</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Even when you scroll through the </a:t>
            </a:r>
            <a:r>
              <a:rPr lang="en-US" dirty="0" smtClean="0"/>
              <a:t>text </a:t>
            </a:r>
            <a:r>
              <a:rPr lang="en-US" dirty="0" smtClean="0"/>
              <a:t>comments of particularly egregious videos on some of the topics that concern skeptics, informed challenges to the video’s content can be scarce. </a:t>
            </a:r>
          </a:p>
          <a:p>
            <a:pPr>
              <a:buNone/>
            </a:pPr>
            <a:endParaRPr lang="en-US" dirty="0"/>
          </a:p>
          <a:p>
            <a:pPr>
              <a:buNone/>
            </a:pPr>
            <a:r>
              <a:rPr lang="en-US" dirty="0" smtClean="0"/>
              <a:t>I intend to briefly discuss why YouTube is an important battleground in the fight against pseudoscience, particularly for those skeptics who wish to get more involved but haven’t figured out yet how best to help the movement.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Type “vaccines” into YouTube…</a:t>
            </a:r>
            <a:endParaRPr lang="en-US" dirty="0"/>
          </a:p>
        </p:txBody>
      </p:sp>
      <p:sp>
        <p:nvSpPr>
          <p:cNvPr id="8" name="Content Placeholder 7"/>
          <p:cNvSpPr>
            <a:spLocks noGrp="1"/>
          </p:cNvSpPr>
          <p:nvPr>
            <p:ph idx="1"/>
          </p:nvPr>
        </p:nvSpPr>
        <p:spPr/>
        <p:txBody>
          <a:bodyPr/>
          <a:lstStyle/>
          <a:p>
            <a:pPr>
              <a:buNone/>
            </a:pPr>
            <a:r>
              <a:rPr lang="en-US" dirty="0" smtClean="0"/>
              <a:t>If you type “vaccines” into the YouTube search bar, you find an endless supply of videos that essentially tell you that if you vaccinate, you will die.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vaccines on YT.jpg"/>
          <p:cNvPicPr>
            <a:picLocks noGrp="1" noChangeAspect="1"/>
          </p:cNvPicPr>
          <p:nvPr>
            <p:ph idx="1"/>
          </p:nvPr>
        </p:nvPicPr>
        <p:blipFill>
          <a:blip r:embed="rId2"/>
          <a:stretch>
            <a:fillRect/>
          </a:stretch>
        </p:blipFill>
        <p:spPr>
          <a:xfrm>
            <a:off x="0" y="228600"/>
            <a:ext cx="8588961" cy="6395282"/>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search terms</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If you type “9/11” into YouTube’s search bar, you’ll find an enormous amount of videos perpetuating the already thoroughly debunked myth that 9/11 was “an inside job.”</a:t>
            </a:r>
          </a:p>
          <a:p>
            <a:pPr>
              <a:buNone/>
            </a:pPr>
            <a:endParaRPr lang="en-US" dirty="0"/>
          </a:p>
          <a:p>
            <a:pPr>
              <a:buNone/>
            </a:pPr>
            <a:r>
              <a:rPr lang="en-US" dirty="0" smtClean="0"/>
              <a:t>If you type in “acupuncture,” you’ll find tons of material about many forms of it like “cat acupuncture” or “acupuncture for athletes” or “crystal acupuncture.”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But you won’t find much content challenging the efficacy of acupuncture.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acupuncture on YT.jpg"/>
          <p:cNvPicPr>
            <a:picLocks noGrp="1" noChangeAspect="1"/>
          </p:cNvPicPr>
          <p:nvPr>
            <p:ph idx="1"/>
          </p:nvPr>
        </p:nvPicPr>
        <p:blipFill>
          <a:blip r:embed="rId2"/>
          <a:stretch>
            <a:fillRect/>
          </a:stretch>
        </p:blipFill>
        <p:spPr>
          <a:xfrm>
            <a:off x="1219199" y="304800"/>
            <a:ext cx="6766381" cy="62484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So w</a:t>
            </a:r>
            <a:r>
              <a:rPr lang="en-US" dirty="0" smtClean="0"/>
              <a:t>hy is YouTube </a:t>
            </a:r>
            <a:r>
              <a:rPr lang="en-US" dirty="0" smtClean="0"/>
              <a:t>important?</a:t>
            </a:r>
            <a:endParaRPr lang="en-US" dirty="0"/>
          </a:p>
        </p:txBody>
      </p:sp>
      <p:sp>
        <p:nvSpPr>
          <p:cNvPr id="3" name="Content Placeholder 2"/>
          <p:cNvSpPr>
            <a:spLocks noGrp="1"/>
          </p:cNvSpPr>
          <p:nvPr>
            <p:ph type="subTitle" idx="1"/>
          </p:nvPr>
        </p:nvSpPr>
        <p:spPr/>
        <p:txBody>
          <a:bodyPr/>
          <a:lstStyle/>
          <a:p>
            <a:pPr>
              <a:buNone/>
            </a:pPr>
            <a:r>
              <a:rPr lang="en-US" dirty="0" smtClean="0"/>
              <a:t>Last year, Nielsen Online declared YouTube the 5</a:t>
            </a:r>
            <a:r>
              <a:rPr lang="en-US" baseline="30000" dirty="0" smtClean="0"/>
              <a:t>th</a:t>
            </a:r>
            <a:r>
              <a:rPr lang="en-US" dirty="0" smtClean="0"/>
              <a:t> most popular web brand in the U.S. </a:t>
            </a:r>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658</Words>
  <Application>Microsoft Office PowerPoint</Application>
  <PresentationFormat>On-screen Show (4:3)</PresentationFormat>
  <Paragraphs>51</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SKEPTICISM &amp; YOUTUBE</vt:lpstr>
      <vt:lpstr>Slide 2</vt:lpstr>
      <vt:lpstr>Objective</vt:lpstr>
      <vt:lpstr>Type “vaccines” into YouTube…</vt:lpstr>
      <vt:lpstr>Slide 5</vt:lpstr>
      <vt:lpstr>Other search terms</vt:lpstr>
      <vt:lpstr>     But you won’t find much content challenging the efficacy of acupuncture.</vt:lpstr>
      <vt:lpstr>Slide 8</vt:lpstr>
      <vt:lpstr>So why is YouTube important?</vt:lpstr>
      <vt:lpstr>…behind Google, Yahoo!, MSN &amp; Microsoft</vt:lpstr>
      <vt:lpstr>Facebook was only ranked #7.</vt:lpstr>
      <vt:lpstr>YouTube influence is growing</vt:lpstr>
      <vt:lpstr>Is pseudoscience on YouTube being challenged?</vt:lpstr>
      <vt:lpstr>What skeptics can do:</vt:lpstr>
      <vt:lpstr>Will this change minds?</vt:lpstr>
      <vt:lpstr>Warning:</vt:lpstr>
      <vt:lpstr>In order to be heard…</vt:lpstr>
      <vt:lpstr>YouTube is as good a skeptical tool as any other on the internet. </vt:lpstr>
      <vt:lpstr>Proposal: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SKEPTICISM &amp; YOUTUBE</dc:title>
  <dcterms:created xsi:type="dcterms:W3CDTF">2010-12-04T06:04:28Z</dcterms:created>
  <dcterms:modified xsi:type="dcterms:W3CDTF">2010-12-04T13:40:19Z</dcterms:modified>
</cp:coreProperties>
</file>